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265" r:id="rId2"/>
    <p:sldId id="285" r:id="rId3"/>
    <p:sldId id="300" r:id="rId4"/>
    <p:sldId id="311" r:id="rId5"/>
    <p:sldId id="301" r:id="rId6"/>
    <p:sldId id="309" r:id="rId7"/>
    <p:sldId id="307" r:id="rId8"/>
    <p:sldId id="310" r:id="rId9"/>
    <p:sldId id="327" r:id="rId10"/>
    <p:sldId id="326" r:id="rId11"/>
    <p:sldId id="323" r:id="rId12"/>
    <p:sldId id="325" r:id="rId13"/>
    <p:sldId id="324" r:id="rId14"/>
    <p:sldId id="329" r:id="rId15"/>
    <p:sldId id="328" r:id="rId16"/>
    <p:sldId id="331" r:id="rId17"/>
    <p:sldId id="330" r:id="rId18"/>
    <p:sldId id="332" r:id="rId19"/>
    <p:sldId id="313" r:id="rId20"/>
    <p:sldId id="350" r:id="rId21"/>
    <p:sldId id="312" r:id="rId22"/>
    <p:sldId id="333" r:id="rId23"/>
    <p:sldId id="314" r:id="rId24"/>
    <p:sldId id="337" r:id="rId25"/>
    <p:sldId id="338" r:id="rId26"/>
    <p:sldId id="336" r:id="rId27"/>
    <p:sldId id="335" r:id="rId28"/>
    <p:sldId id="340" r:id="rId29"/>
    <p:sldId id="316" r:id="rId30"/>
    <p:sldId id="315" r:id="rId31"/>
    <p:sldId id="318" r:id="rId32"/>
    <p:sldId id="319" r:id="rId33"/>
    <p:sldId id="341" r:id="rId34"/>
    <p:sldId id="349" r:id="rId35"/>
    <p:sldId id="320" r:id="rId36"/>
    <p:sldId id="342" r:id="rId37"/>
    <p:sldId id="321" r:id="rId38"/>
    <p:sldId id="346" r:id="rId39"/>
    <p:sldId id="339" r:id="rId40"/>
    <p:sldId id="322" r:id="rId41"/>
    <p:sldId id="305" r:id="rId42"/>
    <p:sldId id="317" r:id="rId43"/>
    <p:sldId id="347" r:id="rId44"/>
    <p:sldId id="344" r:id="rId45"/>
    <p:sldId id="348" r:id="rId46"/>
    <p:sldId id="303" r:id="rId47"/>
    <p:sldId id="343" r:id="rId48"/>
    <p:sldId id="35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9903"/>
    <a:srgbClr val="E15A20"/>
    <a:srgbClr val="E5FFFC"/>
    <a:srgbClr val="DEFBFF"/>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024"/>
    <p:restoredTop sz="95781"/>
  </p:normalViewPr>
  <p:slideViewPr>
    <p:cSldViewPr snapToGrid="0">
      <p:cViewPr>
        <p:scale>
          <a:sx n="78" d="100"/>
          <a:sy n="78" d="100"/>
        </p:scale>
        <p:origin x="144" y="1136"/>
      </p:cViewPr>
      <p:guideLst/>
    </p:cSldViewPr>
  </p:slideViewPr>
  <p:outlineViewPr>
    <p:cViewPr>
      <p:scale>
        <a:sx n="33" d="100"/>
        <a:sy n="33" d="100"/>
      </p:scale>
      <p:origin x="0" y="-906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F7564-6DEA-1B48-9F14-E7AD0452870B}" type="datetimeFigureOut">
              <a:rPr lang="en-US" smtClean="0"/>
              <a:t>8/13/25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1E37B-B119-5444-91AF-8EAA98572536}" type="slidenum">
              <a:rPr lang="en-US" smtClean="0"/>
              <a:t>‹#›</a:t>
            </a:fld>
            <a:endParaRPr lang="en-US"/>
          </a:p>
        </p:txBody>
      </p:sp>
    </p:spTree>
    <p:extLst>
      <p:ext uri="{BB962C8B-B14F-4D97-AF65-F5344CB8AC3E}">
        <p14:creationId xmlns:p14="http://schemas.microsoft.com/office/powerpoint/2010/main" val="3019855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CDFA0E2-7D84-C94F-86E0-4AAC675290A1}" type="datetimeFigureOut">
              <a:rPr lang="en-US" smtClean="0"/>
              <a:t>8/13/25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9D857-9331-E041-BD12-5A16CFF03300}" type="slidenum">
              <a:rPr lang="en-US" smtClean="0"/>
              <a:t>‹#›</a:t>
            </a:fld>
            <a:endParaRPr lang="en-US"/>
          </a:p>
        </p:txBody>
      </p:sp>
    </p:spTree>
    <p:extLst>
      <p:ext uri="{BB962C8B-B14F-4D97-AF65-F5344CB8AC3E}">
        <p14:creationId xmlns:p14="http://schemas.microsoft.com/office/powerpoint/2010/main" val="313606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CDFA0E2-7D84-C94F-86E0-4AAC675290A1}" type="datetimeFigureOut">
              <a:rPr lang="en-US" smtClean="0"/>
              <a:t>8/13/25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9D857-9331-E041-BD12-5A16CFF03300}" type="slidenum">
              <a:rPr lang="en-US" smtClean="0"/>
              <a:t>‹#›</a:t>
            </a:fld>
            <a:endParaRPr lang="en-US"/>
          </a:p>
        </p:txBody>
      </p:sp>
    </p:spTree>
    <p:extLst>
      <p:ext uri="{BB962C8B-B14F-4D97-AF65-F5344CB8AC3E}">
        <p14:creationId xmlns:p14="http://schemas.microsoft.com/office/powerpoint/2010/main" val="413817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CDFA0E2-7D84-C94F-86E0-4AAC675290A1}" type="datetimeFigureOut">
              <a:rPr lang="en-US" smtClean="0"/>
              <a:t>8/13/25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9D857-9331-E041-BD12-5A16CFF03300}" type="slidenum">
              <a:rPr lang="en-US" smtClean="0"/>
              <a:t>‹#›</a:t>
            </a:fld>
            <a:endParaRPr lang="en-US"/>
          </a:p>
        </p:txBody>
      </p:sp>
    </p:spTree>
    <p:extLst>
      <p:ext uri="{BB962C8B-B14F-4D97-AF65-F5344CB8AC3E}">
        <p14:creationId xmlns:p14="http://schemas.microsoft.com/office/powerpoint/2010/main" val="180865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CDFA0E2-7D84-C94F-86E0-4AAC675290A1}" type="datetimeFigureOut">
              <a:rPr lang="en-US" smtClean="0"/>
              <a:t>8/13/25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9D857-9331-E041-BD12-5A16CFF03300}" type="slidenum">
              <a:rPr lang="en-US" smtClean="0"/>
              <a:t>‹#›</a:t>
            </a:fld>
            <a:endParaRPr lang="en-US"/>
          </a:p>
        </p:txBody>
      </p:sp>
    </p:spTree>
    <p:extLst>
      <p:ext uri="{BB962C8B-B14F-4D97-AF65-F5344CB8AC3E}">
        <p14:creationId xmlns:p14="http://schemas.microsoft.com/office/powerpoint/2010/main" val="941473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CDFA0E2-7D84-C94F-86E0-4AAC675290A1}" type="datetimeFigureOut">
              <a:rPr lang="en-US" smtClean="0"/>
              <a:t>8/13/25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C9D857-9331-E041-BD12-5A16CFF03300}" type="slidenum">
              <a:rPr lang="en-US" smtClean="0"/>
              <a:t>‹#›</a:t>
            </a:fld>
            <a:endParaRPr lang="en-US"/>
          </a:p>
        </p:txBody>
      </p:sp>
    </p:spTree>
    <p:extLst>
      <p:ext uri="{BB962C8B-B14F-4D97-AF65-F5344CB8AC3E}">
        <p14:creationId xmlns:p14="http://schemas.microsoft.com/office/powerpoint/2010/main" val="180277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CDFA0E2-7D84-C94F-86E0-4AAC675290A1}" type="datetimeFigureOut">
              <a:rPr lang="en-US" smtClean="0"/>
              <a:t>8/13/25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C9D857-9331-E041-BD12-5A16CFF03300}" type="slidenum">
              <a:rPr lang="en-US" smtClean="0"/>
              <a:t>‹#›</a:t>
            </a:fld>
            <a:endParaRPr lang="en-US"/>
          </a:p>
        </p:txBody>
      </p:sp>
    </p:spTree>
    <p:extLst>
      <p:ext uri="{BB962C8B-B14F-4D97-AF65-F5344CB8AC3E}">
        <p14:creationId xmlns:p14="http://schemas.microsoft.com/office/powerpoint/2010/main" val="3842493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CDFA0E2-7D84-C94F-86E0-4AAC675290A1}" type="datetimeFigureOut">
              <a:rPr lang="en-US" smtClean="0"/>
              <a:t>8/13/25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C9D857-9331-E041-BD12-5A16CFF03300}" type="slidenum">
              <a:rPr lang="en-US" smtClean="0"/>
              <a:t>‹#›</a:t>
            </a:fld>
            <a:endParaRPr lang="en-US"/>
          </a:p>
        </p:txBody>
      </p:sp>
    </p:spTree>
    <p:extLst>
      <p:ext uri="{BB962C8B-B14F-4D97-AF65-F5344CB8AC3E}">
        <p14:creationId xmlns:p14="http://schemas.microsoft.com/office/powerpoint/2010/main" val="79310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CDFA0E2-7D84-C94F-86E0-4AAC675290A1}" type="datetimeFigureOut">
              <a:rPr lang="en-US" smtClean="0"/>
              <a:t>8/13/25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C9D857-9331-E041-BD12-5A16CFF03300}" type="slidenum">
              <a:rPr lang="en-US" smtClean="0"/>
              <a:t>‹#›</a:t>
            </a:fld>
            <a:endParaRPr lang="en-US"/>
          </a:p>
        </p:txBody>
      </p:sp>
    </p:spTree>
    <p:extLst>
      <p:ext uri="{BB962C8B-B14F-4D97-AF65-F5344CB8AC3E}">
        <p14:creationId xmlns:p14="http://schemas.microsoft.com/office/powerpoint/2010/main" val="180697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DFA0E2-7D84-C94F-86E0-4AAC675290A1}" type="datetimeFigureOut">
              <a:rPr lang="en-US" smtClean="0"/>
              <a:t>8/13/25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C9D857-9331-E041-BD12-5A16CFF03300}" type="slidenum">
              <a:rPr lang="en-US" smtClean="0"/>
              <a:t>‹#›</a:t>
            </a:fld>
            <a:endParaRPr lang="en-US"/>
          </a:p>
        </p:txBody>
      </p:sp>
    </p:spTree>
    <p:extLst>
      <p:ext uri="{BB962C8B-B14F-4D97-AF65-F5344CB8AC3E}">
        <p14:creationId xmlns:p14="http://schemas.microsoft.com/office/powerpoint/2010/main" val="591534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CDFA0E2-7D84-C94F-86E0-4AAC675290A1}" type="datetimeFigureOut">
              <a:rPr lang="en-US" smtClean="0"/>
              <a:t>8/13/25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C9D857-9331-E041-BD12-5A16CFF03300}" type="slidenum">
              <a:rPr lang="en-US" smtClean="0"/>
              <a:t>‹#›</a:t>
            </a:fld>
            <a:endParaRPr lang="en-US"/>
          </a:p>
        </p:txBody>
      </p:sp>
    </p:spTree>
    <p:extLst>
      <p:ext uri="{BB962C8B-B14F-4D97-AF65-F5344CB8AC3E}">
        <p14:creationId xmlns:p14="http://schemas.microsoft.com/office/powerpoint/2010/main" val="3826347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CDFA0E2-7D84-C94F-86E0-4AAC675290A1}" type="datetimeFigureOut">
              <a:rPr lang="en-US" smtClean="0"/>
              <a:t>8/13/25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C9D857-9331-E041-BD12-5A16CFF03300}" type="slidenum">
              <a:rPr lang="en-US" smtClean="0"/>
              <a:t>‹#›</a:t>
            </a:fld>
            <a:endParaRPr lang="en-US"/>
          </a:p>
        </p:txBody>
      </p:sp>
    </p:spTree>
    <p:extLst>
      <p:ext uri="{BB962C8B-B14F-4D97-AF65-F5344CB8AC3E}">
        <p14:creationId xmlns:p14="http://schemas.microsoft.com/office/powerpoint/2010/main" val="34823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FA0E2-7D84-C94F-86E0-4AAC675290A1}" type="datetimeFigureOut">
              <a:rPr lang="en-US" smtClean="0"/>
              <a:t>8/13/25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C9D857-9331-E041-BD12-5A16CFF03300}" type="slidenum">
              <a:rPr lang="en-US" smtClean="0"/>
              <a:t>‹#›</a:t>
            </a:fld>
            <a:endParaRPr lang="en-US"/>
          </a:p>
        </p:txBody>
      </p:sp>
    </p:spTree>
    <p:extLst>
      <p:ext uri="{BB962C8B-B14F-4D97-AF65-F5344CB8AC3E}">
        <p14:creationId xmlns:p14="http://schemas.microsoft.com/office/powerpoint/2010/main" val="3726655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portal-refresh-plus.herokuapp.com/projects/avoidable-requisitions/epa/index"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55E71-DEE5-E7D4-0D4C-F88D3D8C5515}"/>
              </a:ext>
            </a:extLst>
          </p:cNvPr>
          <p:cNvSpPr>
            <a:spLocks noGrp="1"/>
          </p:cNvSpPr>
          <p:nvPr>
            <p:ph type="title" idx="4294967295"/>
          </p:nvPr>
        </p:nvSpPr>
        <p:spPr>
          <a:xfrm>
            <a:off x="874644" y="1022902"/>
            <a:ext cx="9231313" cy="3541713"/>
          </a:xfrm>
        </p:spPr>
        <p:txBody>
          <a:bodyPr vert="horz" lIns="91440" tIns="45720" rIns="91440" bIns="45720" rtlCol="0" anchor="b">
            <a:normAutofit/>
          </a:bodyPr>
          <a:lstStyle/>
          <a:p>
            <a:r>
              <a:rPr lang="en-US" sz="5500" b="1" dirty="0">
                <a:solidFill>
                  <a:schemeClr val="accent2">
                    <a:lumMod val="75000"/>
                  </a:schemeClr>
                </a:solidFill>
              </a:rPr>
              <a:t>Avoidable Error Data and Recommended Training for Submitting Applications to HM Land Registry.</a:t>
            </a:r>
          </a:p>
        </p:txBody>
      </p:sp>
      <p:sp>
        <p:nvSpPr>
          <p:cNvPr id="3" name="TextBox 2">
            <a:extLst>
              <a:ext uri="{FF2B5EF4-FFF2-40B4-BE49-F238E27FC236}">
                <a16:creationId xmlns:a16="http://schemas.microsoft.com/office/drawing/2014/main" id="{E1FABE9C-8FAE-799B-D414-B395EE2F86C5}"/>
              </a:ext>
            </a:extLst>
          </p:cNvPr>
          <p:cNvSpPr txBox="1"/>
          <p:nvPr/>
        </p:nvSpPr>
        <p:spPr>
          <a:xfrm>
            <a:off x="874644" y="792069"/>
            <a:ext cx="4992800" cy="461665"/>
          </a:xfrm>
          <a:prstGeom prst="rect">
            <a:avLst/>
          </a:prstGeom>
          <a:noFill/>
        </p:spPr>
        <p:txBody>
          <a:bodyPr wrap="square">
            <a:spAutoFit/>
          </a:bodyPr>
          <a:lstStyle/>
          <a:p>
            <a:pPr lvl="0"/>
            <a:r>
              <a:rPr lang="en-GB" sz="2400" b="1" dirty="0">
                <a:latin typeface="Arial" panose="020B0604020202020204" pitchFamily="34" charset="0"/>
                <a:ea typeface="Calibri" panose="020F0502020204030204" pitchFamily="34" charset="0"/>
                <a:cs typeface="Times New Roman" panose="02020603050405020304" pitchFamily="18" charset="0"/>
              </a:rPr>
              <a:t>EPA PROJECT</a:t>
            </a:r>
            <a:endParaRPr lang="en-GB" sz="2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C265C20-3F91-570B-3C6D-6C951733B469}"/>
              </a:ext>
            </a:extLst>
          </p:cNvPr>
          <p:cNvSpPr txBox="1"/>
          <p:nvPr/>
        </p:nvSpPr>
        <p:spPr>
          <a:xfrm>
            <a:off x="874644" y="5835098"/>
            <a:ext cx="4992800" cy="461665"/>
          </a:xfrm>
          <a:prstGeom prst="rect">
            <a:avLst/>
          </a:prstGeom>
          <a:noFill/>
        </p:spPr>
        <p:txBody>
          <a:bodyPr wrap="square">
            <a:spAutoFit/>
          </a:bodyPr>
          <a:lstStyle/>
          <a:p>
            <a:pPr lvl="0"/>
            <a:r>
              <a:rPr lang="en-GB" sz="2400" b="1" dirty="0">
                <a:latin typeface="Arial" panose="020B0604020202020204" pitchFamily="34" charset="0"/>
                <a:ea typeface="Calibri" panose="020F0502020204030204" pitchFamily="34" charset="0"/>
                <a:cs typeface="Times New Roman" panose="02020603050405020304" pitchFamily="18" charset="0"/>
              </a:rPr>
              <a:t>GRACE BUTTALL-JENSEN</a:t>
            </a:r>
            <a:endParaRPr lang="en-GB" sz="2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5074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2FA2E-799B-1C00-D2BF-785CC6C4C3F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310FA3E-E392-DCCE-DFEC-FE4A752745C8}"/>
              </a:ext>
            </a:extLst>
          </p:cNvPr>
          <p:cNvSpPr txBox="1"/>
          <p:nvPr/>
        </p:nvSpPr>
        <p:spPr>
          <a:xfrm>
            <a:off x="664066" y="1523377"/>
            <a:ext cx="6121182" cy="4616648"/>
          </a:xfrm>
          <a:prstGeom prst="rect">
            <a:avLst/>
          </a:prstGeom>
          <a:noFill/>
        </p:spPr>
        <p:txBody>
          <a:bodyPr wrap="square">
            <a:spAutoFit/>
          </a:bodyPr>
          <a:lstStyle/>
          <a:p>
            <a:r>
              <a:rPr lang="en-GB" sz="2100" dirty="0"/>
              <a:t>3. Mixed findings around how often they would like to receive error data. </a:t>
            </a:r>
          </a:p>
          <a:p>
            <a:endParaRPr lang="en-GB" sz="2100" dirty="0"/>
          </a:p>
          <a:p>
            <a:r>
              <a:rPr lang="en-GB" sz="2100" dirty="0"/>
              <a:t>4. Because of the backlog, older applications could distort the data. For example, a requisition received in the last month could be from an application submitted over a year ago. </a:t>
            </a:r>
          </a:p>
          <a:p>
            <a:endParaRPr lang="en-GB" sz="2100" dirty="0"/>
          </a:p>
          <a:p>
            <a:r>
              <a:rPr lang="en-GB" sz="2100" dirty="0"/>
              <a:t>5. Users understood what was meant by ‘avoidable requisition’ and the language used to describe each error type.</a:t>
            </a:r>
          </a:p>
          <a:p>
            <a:endParaRPr lang="en-GB" sz="2100" dirty="0"/>
          </a:p>
          <a:p>
            <a:r>
              <a:rPr lang="en-GB" sz="2100" dirty="0"/>
              <a:t>6. Mixed insights on the use of mobiles when interacting with Land Registry services.</a:t>
            </a:r>
          </a:p>
        </p:txBody>
      </p:sp>
      <p:sp>
        <p:nvSpPr>
          <p:cNvPr id="12" name="TextBox 11">
            <a:extLst>
              <a:ext uri="{FF2B5EF4-FFF2-40B4-BE49-F238E27FC236}">
                <a16:creationId xmlns:a16="http://schemas.microsoft.com/office/drawing/2014/main" id="{1E50BB09-A12A-E16E-E109-E6289CBB6209}"/>
              </a:ext>
            </a:extLst>
          </p:cNvPr>
          <p:cNvSpPr txBox="1"/>
          <p:nvPr/>
        </p:nvSpPr>
        <p:spPr>
          <a:xfrm>
            <a:off x="664066" y="718799"/>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DISCOVERY RESEARCH</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purple rectangle with black text&#10;&#10;AI-generated content may be incorrect.">
            <a:extLst>
              <a:ext uri="{FF2B5EF4-FFF2-40B4-BE49-F238E27FC236}">
                <a16:creationId xmlns:a16="http://schemas.microsoft.com/office/drawing/2014/main" id="{1B0D4DA5-486D-E9FA-DA6E-0F12956F9986}"/>
              </a:ext>
            </a:extLst>
          </p:cNvPr>
          <p:cNvPicPr>
            <a:picLocks noChangeAspect="1"/>
          </p:cNvPicPr>
          <p:nvPr/>
        </p:nvPicPr>
        <p:blipFill>
          <a:blip r:embed="rId2"/>
          <a:srcRect l="68501" t="17073" r="3006" b="10038"/>
          <a:stretch>
            <a:fillRect/>
          </a:stretch>
        </p:blipFill>
        <p:spPr>
          <a:xfrm>
            <a:off x="6795359" y="3485610"/>
            <a:ext cx="2249215" cy="1238277"/>
          </a:xfrm>
          <a:prstGeom prst="rect">
            <a:avLst/>
          </a:prstGeom>
        </p:spPr>
      </p:pic>
      <p:pic>
        <p:nvPicPr>
          <p:cNvPr id="7" name="Picture 6" descr="A purple rectangle with black text&#10;&#10;AI-generated content may be incorrect.">
            <a:extLst>
              <a:ext uri="{FF2B5EF4-FFF2-40B4-BE49-F238E27FC236}">
                <a16:creationId xmlns:a16="http://schemas.microsoft.com/office/drawing/2014/main" id="{0A54471C-99F7-CD8B-00CA-C2CE7346C5EA}"/>
              </a:ext>
            </a:extLst>
          </p:cNvPr>
          <p:cNvPicPr>
            <a:picLocks noChangeAspect="1"/>
          </p:cNvPicPr>
          <p:nvPr/>
        </p:nvPicPr>
        <p:blipFill>
          <a:blip r:embed="rId2"/>
          <a:srcRect l="35478" t="11983" r="35478" b="6870"/>
          <a:stretch>
            <a:fillRect/>
          </a:stretch>
        </p:blipFill>
        <p:spPr>
          <a:xfrm>
            <a:off x="9160694" y="3485610"/>
            <a:ext cx="2367240" cy="1249888"/>
          </a:xfrm>
          <a:prstGeom prst="rect">
            <a:avLst/>
          </a:prstGeom>
        </p:spPr>
      </p:pic>
      <p:pic>
        <p:nvPicPr>
          <p:cNvPr id="9" name="Picture 8" descr="A purple card with black text&#10;&#10;AI-generated content may be incorrect.">
            <a:extLst>
              <a:ext uri="{FF2B5EF4-FFF2-40B4-BE49-F238E27FC236}">
                <a16:creationId xmlns:a16="http://schemas.microsoft.com/office/drawing/2014/main" id="{B6BE95FA-0A89-A96B-426D-F3CD5A53DAEC}"/>
              </a:ext>
            </a:extLst>
          </p:cNvPr>
          <p:cNvPicPr>
            <a:picLocks noChangeAspect="1"/>
          </p:cNvPicPr>
          <p:nvPr/>
        </p:nvPicPr>
        <p:blipFill>
          <a:blip r:embed="rId3"/>
          <a:srcRect l="36148" t="16493" r="34808" b="11942"/>
          <a:stretch>
            <a:fillRect/>
          </a:stretch>
        </p:blipFill>
        <p:spPr>
          <a:xfrm>
            <a:off x="9152484" y="756544"/>
            <a:ext cx="2375450" cy="1271562"/>
          </a:xfrm>
          <a:prstGeom prst="rect">
            <a:avLst/>
          </a:prstGeom>
        </p:spPr>
      </p:pic>
      <p:pic>
        <p:nvPicPr>
          <p:cNvPr id="11" name="Picture 10" descr="A purple card with black text&#10;&#10;AI-generated content may be incorrect.">
            <a:extLst>
              <a:ext uri="{FF2B5EF4-FFF2-40B4-BE49-F238E27FC236}">
                <a16:creationId xmlns:a16="http://schemas.microsoft.com/office/drawing/2014/main" id="{A9BA1941-DED7-AD14-530E-7DECAA9903D8}"/>
              </a:ext>
            </a:extLst>
          </p:cNvPr>
          <p:cNvPicPr>
            <a:picLocks noChangeAspect="1"/>
          </p:cNvPicPr>
          <p:nvPr/>
        </p:nvPicPr>
        <p:blipFill>
          <a:blip r:embed="rId3"/>
          <a:srcRect l="68198" t="13445" r="1961" b="8866"/>
          <a:stretch>
            <a:fillRect/>
          </a:stretch>
        </p:blipFill>
        <p:spPr>
          <a:xfrm>
            <a:off x="6795359" y="756544"/>
            <a:ext cx="2249215" cy="1295016"/>
          </a:xfrm>
          <a:prstGeom prst="rect">
            <a:avLst/>
          </a:prstGeom>
        </p:spPr>
      </p:pic>
      <p:pic>
        <p:nvPicPr>
          <p:cNvPr id="14" name="Picture 13" descr="A screenshot of a computer screen&#10;&#10;AI-generated content may be incorrect.">
            <a:extLst>
              <a:ext uri="{FF2B5EF4-FFF2-40B4-BE49-F238E27FC236}">
                <a16:creationId xmlns:a16="http://schemas.microsoft.com/office/drawing/2014/main" id="{E5988487-00C2-B57D-DF0E-4824F80A2A68}"/>
              </a:ext>
            </a:extLst>
          </p:cNvPr>
          <p:cNvPicPr>
            <a:picLocks noChangeAspect="1"/>
          </p:cNvPicPr>
          <p:nvPr/>
        </p:nvPicPr>
        <p:blipFill>
          <a:blip r:embed="rId4"/>
          <a:srcRect l="35303" t="70737" r="35758" b="4088"/>
          <a:stretch>
            <a:fillRect/>
          </a:stretch>
        </p:blipFill>
        <p:spPr>
          <a:xfrm>
            <a:off x="6810548" y="2158985"/>
            <a:ext cx="2249216" cy="1219200"/>
          </a:xfrm>
          <a:prstGeom prst="rect">
            <a:avLst/>
          </a:prstGeom>
        </p:spPr>
      </p:pic>
      <p:pic>
        <p:nvPicPr>
          <p:cNvPr id="16" name="Picture 15" descr="A screenshot of a computer screen&#10;&#10;AI-generated content may be incorrect.">
            <a:extLst>
              <a:ext uri="{FF2B5EF4-FFF2-40B4-BE49-F238E27FC236}">
                <a16:creationId xmlns:a16="http://schemas.microsoft.com/office/drawing/2014/main" id="{ED0BA9DE-198F-9141-0F3A-7F5735F9B87F}"/>
              </a:ext>
            </a:extLst>
          </p:cNvPr>
          <p:cNvPicPr>
            <a:picLocks noChangeAspect="1"/>
          </p:cNvPicPr>
          <p:nvPr/>
        </p:nvPicPr>
        <p:blipFill>
          <a:blip r:embed="rId4"/>
          <a:srcRect l="35236" t="39159" r="35826" b="38053"/>
          <a:stretch>
            <a:fillRect/>
          </a:stretch>
        </p:blipFill>
        <p:spPr>
          <a:xfrm>
            <a:off x="9160694" y="2158985"/>
            <a:ext cx="2367240" cy="1219200"/>
          </a:xfrm>
          <a:prstGeom prst="rect">
            <a:avLst/>
          </a:prstGeom>
        </p:spPr>
      </p:pic>
      <p:pic>
        <p:nvPicPr>
          <p:cNvPr id="18" name="Picture 17" descr="A screenshot of a phone&#10;&#10;AI-generated content may be incorrect.">
            <a:extLst>
              <a:ext uri="{FF2B5EF4-FFF2-40B4-BE49-F238E27FC236}">
                <a16:creationId xmlns:a16="http://schemas.microsoft.com/office/drawing/2014/main" id="{16A9E210-E95F-C5CD-6FFD-09D7402314D4}"/>
              </a:ext>
            </a:extLst>
          </p:cNvPr>
          <p:cNvPicPr>
            <a:picLocks noChangeAspect="1"/>
          </p:cNvPicPr>
          <p:nvPr/>
        </p:nvPicPr>
        <p:blipFill>
          <a:blip r:embed="rId5"/>
          <a:srcRect l="52497" t="68581" r="3861" b="4269"/>
          <a:stretch>
            <a:fillRect/>
          </a:stretch>
        </p:blipFill>
        <p:spPr>
          <a:xfrm>
            <a:off x="6791437" y="4831312"/>
            <a:ext cx="2249215" cy="1308713"/>
          </a:xfrm>
          <a:prstGeom prst="rect">
            <a:avLst/>
          </a:prstGeom>
        </p:spPr>
      </p:pic>
      <p:pic>
        <p:nvPicPr>
          <p:cNvPr id="20" name="Picture 19" descr="A screenshot of a phone&#10;&#10;AI-generated content may be incorrect.">
            <a:extLst>
              <a:ext uri="{FF2B5EF4-FFF2-40B4-BE49-F238E27FC236}">
                <a16:creationId xmlns:a16="http://schemas.microsoft.com/office/drawing/2014/main" id="{A96B315E-4C50-7F45-088E-CA4FE471D21B}"/>
              </a:ext>
            </a:extLst>
          </p:cNvPr>
          <p:cNvPicPr>
            <a:picLocks noChangeAspect="1"/>
          </p:cNvPicPr>
          <p:nvPr/>
        </p:nvPicPr>
        <p:blipFill>
          <a:blip r:embed="rId5"/>
          <a:srcRect l="51968" t="36335" r="2540" b="36774"/>
          <a:stretch>
            <a:fillRect/>
          </a:stretch>
        </p:blipFill>
        <p:spPr>
          <a:xfrm>
            <a:off x="9160694" y="4831312"/>
            <a:ext cx="2367240" cy="1308713"/>
          </a:xfrm>
          <a:prstGeom prst="rect">
            <a:avLst/>
          </a:prstGeom>
        </p:spPr>
      </p:pic>
    </p:spTree>
    <p:extLst>
      <p:ext uri="{BB962C8B-B14F-4D97-AF65-F5344CB8AC3E}">
        <p14:creationId xmlns:p14="http://schemas.microsoft.com/office/powerpoint/2010/main" val="154669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39DA3-E748-17E0-9F61-7BEE9C25A84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66ED295-F818-2EE0-9FE8-894B030BC209}"/>
              </a:ext>
            </a:extLst>
          </p:cNvPr>
          <p:cNvSpPr txBox="1"/>
          <p:nvPr/>
        </p:nvSpPr>
        <p:spPr>
          <a:xfrm>
            <a:off x="625403" y="1418072"/>
            <a:ext cx="5558227" cy="3785652"/>
          </a:xfrm>
          <a:prstGeom prst="rect">
            <a:avLst/>
          </a:prstGeom>
          <a:noFill/>
        </p:spPr>
        <p:txBody>
          <a:bodyPr wrap="square">
            <a:spAutoFit/>
          </a:bodyPr>
          <a:lstStyle/>
          <a:p>
            <a:r>
              <a:rPr lang="en-GB" sz="2000" dirty="0"/>
              <a:t>The key pieces of data we need to display are:</a:t>
            </a:r>
          </a:p>
          <a:p>
            <a:endParaRPr lang="en-GB" sz="2000" dirty="0"/>
          </a:p>
          <a:p>
            <a:pPr marL="342900" indent="-342900">
              <a:buFontTx/>
              <a:buChar char="-"/>
            </a:pPr>
            <a:r>
              <a:rPr lang="en-GB" sz="2000" b="1" dirty="0"/>
              <a:t>The avoidable error reason </a:t>
            </a:r>
            <a:r>
              <a:rPr lang="en-GB" sz="2000" dirty="0"/>
              <a:t>so customers know where they are going wrong.</a:t>
            </a:r>
          </a:p>
          <a:p>
            <a:pPr marL="342900" indent="-342900">
              <a:buFontTx/>
              <a:buChar char="-"/>
            </a:pPr>
            <a:r>
              <a:rPr lang="en-GB" sz="2000" b="1" dirty="0"/>
              <a:t>The frequency </a:t>
            </a:r>
            <a:r>
              <a:rPr lang="en-GB" sz="2000" dirty="0"/>
              <a:t>so they can prioritise which training to do.</a:t>
            </a:r>
          </a:p>
          <a:p>
            <a:pPr marL="342900" indent="-342900">
              <a:buFontTx/>
              <a:buChar char="-"/>
            </a:pPr>
            <a:r>
              <a:rPr lang="en-GB" sz="2000" b="1" dirty="0"/>
              <a:t>Recommended training </a:t>
            </a:r>
            <a:r>
              <a:rPr lang="en-GB" sz="2000" dirty="0"/>
              <a:t>so they can avoid the error in the future.</a:t>
            </a:r>
          </a:p>
          <a:p>
            <a:pPr marL="342900" indent="-342900">
              <a:buFontTx/>
              <a:buChar char="-"/>
            </a:pPr>
            <a:endParaRPr lang="en-GB" sz="2000" dirty="0"/>
          </a:p>
          <a:p>
            <a:r>
              <a:rPr lang="en-GB" sz="2000" dirty="0"/>
              <a:t>It would also be beneficial though not essential to show the date the application was submitted. If the requisition was from an application</a:t>
            </a:r>
          </a:p>
        </p:txBody>
      </p:sp>
      <p:sp>
        <p:nvSpPr>
          <p:cNvPr id="12" name="TextBox 11">
            <a:extLst>
              <a:ext uri="{FF2B5EF4-FFF2-40B4-BE49-F238E27FC236}">
                <a16:creationId xmlns:a16="http://schemas.microsoft.com/office/drawing/2014/main" id="{E627495B-2F07-BC77-7566-F10792D08A23}"/>
              </a:ext>
            </a:extLst>
          </p:cNvPr>
          <p:cNvSpPr txBox="1"/>
          <p:nvPr/>
        </p:nvSpPr>
        <p:spPr>
          <a:xfrm>
            <a:off x="625403" y="589256"/>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AVAILABLE DATA TO DISPLAY TO USERS</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A screenshot of a computer&#10;&#10;AI-generated content may be incorrect.">
            <a:extLst>
              <a:ext uri="{FF2B5EF4-FFF2-40B4-BE49-F238E27FC236}">
                <a16:creationId xmlns:a16="http://schemas.microsoft.com/office/drawing/2014/main" id="{2BEED8A7-DDE2-7D39-D214-5BE053CC2AFE}"/>
              </a:ext>
            </a:extLst>
          </p:cNvPr>
          <p:cNvPicPr>
            <a:picLocks noChangeAspect="1"/>
          </p:cNvPicPr>
          <p:nvPr/>
        </p:nvPicPr>
        <p:blipFill>
          <a:blip r:embed="rId2"/>
          <a:stretch>
            <a:fillRect/>
          </a:stretch>
        </p:blipFill>
        <p:spPr>
          <a:xfrm>
            <a:off x="6183630" y="1350980"/>
            <a:ext cx="5382967" cy="3674309"/>
          </a:xfrm>
          <a:prstGeom prst="rect">
            <a:avLst/>
          </a:prstGeom>
        </p:spPr>
      </p:pic>
      <p:sp>
        <p:nvSpPr>
          <p:cNvPr id="7" name="TextBox 6">
            <a:extLst>
              <a:ext uri="{FF2B5EF4-FFF2-40B4-BE49-F238E27FC236}">
                <a16:creationId xmlns:a16="http://schemas.microsoft.com/office/drawing/2014/main" id="{E191011A-480E-27EC-D302-AA54462A906A}"/>
              </a:ext>
            </a:extLst>
          </p:cNvPr>
          <p:cNvSpPr txBox="1"/>
          <p:nvPr/>
        </p:nvSpPr>
        <p:spPr>
          <a:xfrm>
            <a:off x="625403" y="5622413"/>
            <a:ext cx="10941194" cy="707886"/>
          </a:xfrm>
          <a:prstGeom prst="rect">
            <a:avLst/>
          </a:prstGeom>
          <a:noFill/>
        </p:spPr>
        <p:txBody>
          <a:bodyPr wrap="square">
            <a:spAutoFit/>
          </a:bodyPr>
          <a:lstStyle/>
          <a:p>
            <a:r>
              <a:rPr lang="en-GB" sz="2000" dirty="0"/>
              <a:t>To find out if the data we needed was available, I liaised with the Orbit Team in Land Registry who look after our business databases.</a:t>
            </a:r>
          </a:p>
        </p:txBody>
      </p:sp>
      <p:sp>
        <p:nvSpPr>
          <p:cNvPr id="9" name="TextBox 8">
            <a:extLst>
              <a:ext uri="{FF2B5EF4-FFF2-40B4-BE49-F238E27FC236}">
                <a16:creationId xmlns:a16="http://schemas.microsoft.com/office/drawing/2014/main" id="{FB163BD5-3CF3-7178-8F24-D823B3DA702E}"/>
              </a:ext>
            </a:extLst>
          </p:cNvPr>
          <p:cNvSpPr txBox="1"/>
          <p:nvPr/>
        </p:nvSpPr>
        <p:spPr>
          <a:xfrm>
            <a:off x="625402" y="5092381"/>
            <a:ext cx="9855908" cy="400110"/>
          </a:xfrm>
          <a:prstGeom prst="rect">
            <a:avLst/>
          </a:prstGeom>
          <a:noFill/>
        </p:spPr>
        <p:txBody>
          <a:bodyPr wrap="square">
            <a:spAutoFit/>
          </a:bodyPr>
          <a:lstStyle/>
          <a:p>
            <a:r>
              <a:rPr lang="en-GB" sz="2000" dirty="0"/>
              <a:t>submitted 2 years ago then the training may no longer be relevant to current staff.</a:t>
            </a:r>
            <a:endParaRPr lang="en-US" sz="2000" dirty="0"/>
          </a:p>
        </p:txBody>
      </p:sp>
    </p:spTree>
    <p:extLst>
      <p:ext uri="{BB962C8B-B14F-4D97-AF65-F5344CB8AC3E}">
        <p14:creationId xmlns:p14="http://schemas.microsoft.com/office/powerpoint/2010/main" val="3338531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17C74-8390-E2AB-9D70-0BDE508E0F3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7231B6D-02AE-80A0-A2BF-7D4B00543CBB}"/>
              </a:ext>
            </a:extLst>
          </p:cNvPr>
          <p:cNvSpPr txBox="1"/>
          <p:nvPr/>
        </p:nvSpPr>
        <p:spPr>
          <a:xfrm>
            <a:off x="947076" y="799921"/>
            <a:ext cx="10297848" cy="646331"/>
          </a:xfrm>
          <a:prstGeom prst="rect">
            <a:avLst/>
          </a:prstGeom>
          <a:noFill/>
        </p:spPr>
        <p:txBody>
          <a:bodyPr wrap="square">
            <a:spAutoFit/>
          </a:bodyPr>
          <a:lstStyle/>
          <a:p>
            <a:pPr lvl="0"/>
            <a:r>
              <a:rPr lang="en-GB" sz="3600" b="1" dirty="0">
                <a:solidFill>
                  <a:srgbClr val="789903"/>
                </a:solidFill>
                <a:effectLst/>
                <a:latin typeface="Arial" panose="020B0604020202020204" pitchFamily="34" charset="0"/>
                <a:ea typeface="Calibri" panose="020F0502020204030204" pitchFamily="34" charset="0"/>
                <a:cs typeface="Times New Roman" panose="02020603050405020304" pitchFamily="18" charset="0"/>
              </a:rPr>
              <a:t>UNAVAILABLE DATA</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FB38BAFF-13D7-5E6F-3D5C-5E93925D4E75}"/>
              </a:ext>
            </a:extLst>
          </p:cNvPr>
          <p:cNvSpPr txBox="1"/>
          <p:nvPr/>
        </p:nvSpPr>
        <p:spPr>
          <a:xfrm>
            <a:off x="947076" y="1537692"/>
            <a:ext cx="9648534" cy="4401205"/>
          </a:xfrm>
          <a:prstGeom prst="rect">
            <a:avLst/>
          </a:prstGeom>
          <a:noFill/>
        </p:spPr>
        <p:txBody>
          <a:bodyPr wrap="square">
            <a:spAutoFit/>
          </a:bodyPr>
          <a:lstStyle/>
          <a:p>
            <a:r>
              <a:rPr lang="en-GB" sz="2000" dirty="0"/>
              <a:t>Users had also expressed a desire for links to the applications where errors had been made. From a management perspective this could have been useful however the data couldn’t be surfaced by the Orbit team without significant work. As the data wasn’t necessary for the project to be successful myself and the Product manager decided not to include this data. </a:t>
            </a:r>
          </a:p>
          <a:p>
            <a:pPr marL="342900" indent="-342900">
              <a:buFontTx/>
              <a:buChar char="-"/>
            </a:pPr>
            <a:endParaRPr lang="en-GB" sz="2000" dirty="0"/>
          </a:p>
          <a:p>
            <a:r>
              <a:rPr lang="en-GB" sz="2000" dirty="0"/>
              <a:t>Whilst in conversation with the Orbit team I asked if it were possible to surface individual user data for avoidable errors rather than just the organisation. I felt that this would be even more useful for users to target their own weaker knowledge areas rather than have organisations guess who needed the training. </a:t>
            </a:r>
          </a:p>
          <a:p>
            <a:endParaRPr lang="en-GB" sz="2000" dirty="0"/>
          </a:p>
          <a:p>
            <a:r>
              <a:rPr lang="en-GB" sz="2000" dirty="0"/>
              <a:t>Again, this was possible but only with significant work, so we decided to start with organisation data, get feedback on the work and then look to introduce this in the future.</a:t>
            </a:r>
          </a:p>
        </p:txBody>
      </p:sp>
    </p:spTree>
    <p:extLst>
      <p:ext uri="{BB962C8B-B14F-4D97-AF65-F5344CB8AC3E}">
        <p14:creationId xmlns:p14="http://schemas.microsoft.com/office/powerpoint/2010/main" val="1453789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6BC3B-656E-72AF-9576-21F6CB89D87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D7DB822-0C4E-DBD7-286F-D8D86F448846}"/>
              </a:ext>
            </a:extLst>
          </p:cNvPr>
          <p:cNvSpPr txBox="1"/>
          <p:nvPr/>
        </p:nvSpPr>
        <p:spPr>
          <a:xfrm>
            <a:off x="664066" y="1658124"/>
            <a:ext cx="7431996" cy="4493538"/>
          </a:xfrm>
          <a:prstGeom prst="rect">
            <a:avLst/>
          </a:prstGeom>
          <a:noFill/>
        </p:spPr>
        <p:txBody>
          <a:bodyPr wrap="square">
            <a:spAutoFit/>
          </a:bodyPr>
          <a:lstStyle/>
          <a:p>
            <a:r>
              <a:rPr lang="en-GB" sz="2200" dirty="0"/>
              <a:t>Once I had learnt the business requirements, technical capabilities and initial user needs I could begin mocking up some early designs. I knew I couldn’t get to a final design straight away with the current information so the first designs I created were to share with the multidisciplinary team and stakeholders to tease out more of the business requirements and show where there were unanswered user needs.</a:t>
            </a:r>
          </a:p>
          <a:p>
            <a:endParaRPr lang="en-GB" sz="2200" dirty="0"/>
          </a:p>
          <a:p>
            <a:r>
              <a:rPr lang="en-GB" sz="2200" dirty="0"/>
              <a:t>I began the work in Figma for ease of creating quick wireframes and prototypes. It was also helpful for collaboration with other members of the team.</a:t>
            </a:r>
          </a:p>
          <a:p>
            <a:endParaRPr lang="en-GB" sz="2200" dirty="0"/>
          </a:p>
        </p:txBody>
      </p:sp>
      <p:sp>
        <p:nvSpPr>
          <p:cNvPr id="12" name="TextBox 11">
            <a:extLst>
              <a:ext uri="{FF2B5EF4-FFF2-40B4-BE49-F238E27FC236}">
                <a16:creationId xmlns:a16="http://schemas.microsoft.com/office/drawing/2014/main" id="{FD9ECE40-A0DC-E6C0-6FFD-D55C348021F9}"/>
              </a:ext>
            </a:extLst>
          </p:cNvPr>
          <p:cNvSpPr txBox="1"/>
          <p:nvPr/>
        </p:nvSpPr>
        <p:spPr>
          <a:xfrm>
            <a:off x="664066" y="812775"/>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INITIAL DESIGNS</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A screenshot of a computer&#10;&#10;AI-generated content may be incorrect.">
            <a:extLst>
              <a:ext uri="{FF2B5EF4-FFF2-40B4-BE49-F238E27FC236}">
                <a16:creationId xmlns:a16="http://schemas.microsoft.com/office/drawing/2014/main" id="{8BE64764-F429-AB16-C5A9-2EAA02ECB32E}"/>
              </a:ext>
            </a:extLst>
          </p:cNvPr>
          <p:cNvPicPr>
            <a:picLocks noChangeAspect="1"/>
          </p:cNvPicPr>
          <p:nvPr/>
        </p:nvPicPr>
        <p:blipFill>
          <a:blip r:embed="rId2"/>
          <a:stretch>
            <a:fillRect/>
          </a:stretch>
        </p:blipFill>
        <p:spPr>
          <a:xfrm>
            <a:off x="8246056" y="1658124"/>
            <a:ext cx="3281877" cy="4354526"/>
          </a:xfrm>
          <a:prstGeom prst="rect">
            <a:avLst/>
          </a:prstGeom>
        </p:spPr>
      </p:pic>
    </p:spTree>
    <p:extLst>
      <p:ext uri="{BB962C8B-B14F-4D97-AF65-F5344CB8AC3E}">
        <p14:creationId xmlns:p14="http://schemas.microsoft.com/office/powerpoint/2010/main" val="2867295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3D659-DAC3-431F-A54D-0A64251A442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EB951C3-7343-056E-EE54-357440A20F68}"/>
              </a:ext>
            </a:extLst>
          </p:cNvPr>
          <p:cNvSpPr txBox="1"/>
          <p:nvPr/>
        </p:nvSpPr>
        <p:spPr>
          <a:xfrm>
            <a:off x="664065" y="810578"/>
            <a:ext cx="11004885" cy="2985433"/>
          </a:xfrm>
          <a:prstGeom prst="rect">
            <a:avLst/>
          </a:prstGeom>
          <a:noFill/>
        </p:spPr>
        <p:txBody>
          <a:bodyPr wrap="square">
            <a:spAutoFit/>
          </a:bodyPr>
          <a:lstStyle/>
          <a:p>
            <a:r>
              <a:rPr lang="en-GB" sz="2400" b="1" dirty="0"/>
              <a:t>Design A</a:t>
            </a:r>
          </a:p>
          <a:p>
            <a:endParaRPr lang="en-GB" sz="2400" dirty="0"/>
          </a:p>
          <a:p>
            <a:r>
              <a:rPr lang="en-GB" sz="2000" dirty="0"/>
              <a:t>One of the key considerations was where to show the data and this became tied to the question of how much data should we show users. I decided the overall best place would be in the online Portal that businesses use to access Land Registry’s services, then it was deciding where abouts within the Portal. If customers were only interested in their </a:t>
            </a:r>
          </a:p>
          <a:p>
            <a:r>
              <a:rPr lang="en-GB" sz="2000" dirty="0"/>
              <a:t>most common errors, then this could be displayed on just the </a:t>
            </a:r>
          </a:p>
          <a:p>
            <a:r>
              <a:rPr lang="en-GB" sz="2000" dirty="0"/>
              <a:t>Homepage as a short table. This first design was to try out the most </a:t>
            </a:r>
          </a:p>
          <a:p>
            <a:r>
              <a:rPr lang="en-GB" sz="2000" dirty="0"/>
              <a:t>simple solution that incorporated business and user needs.</a:t>
            </a:r>
          </a:p>
        </p:txBody>
      </p:sp>
      <p:pic>
        <p:nvPicPr>
          <p:cNvPr id="2" name="Picture 1" descr="A screenshot of a survey&#10;&#10;AI-generated content may be incorrect.">
            <a:extLst>
              <a:ext uri="{FF2B5EF4-FFF2-40B4-BE49-F238E27FC236}">
                <a16:creationId xmlns:a16="http://schemas.microsoft.com/office/drawing/2014/main" id="{33E5FE15-1C4A-C85D-B78A-9B28E337C0BB}"/>
              </a:ext>
            </a:extLst>
          </p:cNvPr>
          <p:cNvPicPr>
            <a:picLocks noChangeAspect="1"/>
          </p:cNvPicPr>
          <p:nvPr/>
        </p:nvPicPr>
        <p:blipFill>
          <a:blip r:embed="rId2"/>
          <a:stretch>
            <a:fillRect/>
          </a:stretch>
        </p:blipFill>
        <p:spPr>
          <a:xfrm>
            <a:off x="664065" y="3857566"/>
            <a:ext cx="7772400" cy="261842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CB807363-29DA-7E8A-CED1-7A6089A08BDB}"/>
              </a:ext>
            </a:extLst>
          </p:cNvPr>
          <p:cNvPicPr>
            <a:picLocks noChangeAspect="1"/>
          </p:cNvPicPr>
          <p:nvPr/>
        </p:nvPicPr>
        <p:blipFill>
          <a:blip r:embed="rId3"/>
          <a:srcRect b="65146"/>
          <a:stretch>
            <a:fillRect/>
          </a:stretch>
        </p:blipFill>
        <p:spPr>
          <a:xfrm>
            <a:off x="8646695" y="2703710"/>
            <a:ext cx="3022255" cy="3664700"/>
          </a:xfrm>
          <a:prstGeom prst="rect">
            <a:avLst/>
          </a:prstGeom>
        </p:spPr>
      </p:pic>
    </p:spTree>
    <p:extLst>
      <p:ext uri="{BB962C8B-B14F-4D97-AF65-F5344CB8AC3E}">
        <p14:creationId xmlns:p14="http://schemas.microsoft.com/office/powerpoint/2010/main" val="187335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C9215-4027-4BA3-1346-A55235714BD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1F73BC-D649-43FE-713A-9D823A73D2F3}"/>
              </a:ext>
            </a:extLst>
          </p:cNvPr>
          <p:cNvSpPr txBox="1"/>
          <p:nvPr/>
        </p:nvSpPr>
        <p:spPr>
          <a:xfrm>
            <a:off x="664066" y="886231"/>
            <a:ext cx="10918334" cy="2985433"/>
          </a:xfrm>
          <a:prstGeom prst="rect">
            <a:avLst/>
          </a:prstGeom>
          <a:noFill/>
        </p:spPr>
        <p:txBody>
          <a:bodyPr wrap="square">
            <a:spAutoFit/>
          </a:bodyPr>
          <a:lstStyle/>
          <a:p>
            <a:r>
              <a:rPr lang="en-GB" sz="2400" b="1" dirty="0"/>
              <a:t>Design B</a:t>
            </a:r>
          </a:p>
          <a:p>
            <a:endParaRPr lang="en-GB" sz="2400" b="1" dirty="0"/>
          </a:p>
          <a:p>
            <a:r>
              <a:rPr lang="en-GB" sz="2000" dirty="0"/>
              <a:t>This design takes Design A’s simple table taken from the GOV.UK Design System but uses it as a preview for more data in a dedicated page for the information. This design was suitable for if customers wanted a complete list of avoidable errors that would be too </a:t>
            </a:r>
          </a:p>
          <a:p>
            <a:r>
              <a:rPr lang="en-GB" sz="2000" dirty="0"/>
              <a:t>long on the homepage. I also formatted the row into 2 sections and </a:t>
            </a:r>
          </a:p>
          <a:p>
            <a:r>
              <a:rPr lang="en-GB" sz="2000" dirty="0"/>
              <a:t>included the numerical data for the organisation. This matched the </a:t>
            </a:r>
          </a:p>
          <a:p>
            <a:r>
              <a:rPr lang="en-GB" sz="2000" dirty="0"/>
              <a:t>layout of the subsequent rows so stylistically sat best lower down on </a:t>
            </a:r>
          </a:p>
          <a:p>
            <a:r>
              <a:rPr lang="en-GB" sz="2000" dirty="0"/>
              <a:t>the page. The ‘see all’ then links the customer to the dedicated page.</a:t>
            </a:r>
          </a:p>
        </p:txBody>
      </p:sp>
      <p:pic>
        <p:nvPicPr>
          <p:cNvPr id="6" name="Picture 5">
            <a:extLst>
              <a:ext uri="{FF2B5EF4-FFF2-40B4-BE49-F238E27FC236}">
                <a16:creationId xmlns:a16="http://schemas.microsoft.com/office/drawing/2014/main" id="{F3996574-1C7E-BB3B-8F19-225EE172CC65}"/>
              </a:ext>
            </a:extLst>
          </p:cNvPr>
          <p:cNvPicPr>
            <a:picLocks noChangeAspect="1"/>
          </p:cNvPicPr>
          <p:nvPr/>
        </p:nvPicPr>
        <p:blipFill>
          <a:blip r:embed="rId2"/>
          <a:stretch>
            <a:fillRect/>
          </a:stretch>
        </p:blipFill>
        <p:spPr>
          <a:xfrm>
            <a:off x="664066" y="4145052"/>
            <a:ext cx="8007114" cy="1914364"/>
          </a:xfrm>
          <a:prstGeom prst="rect">
            <a:avLst/>
          </a:prstGeom>
        </p:spPr>
      </p:pic>
      <p:pic>
        <p:nvPicPr>
          <p:cNvPr id="9" name="Picture 8" descr="A screenshot of a computer program&#10;&#10;AI-generated content may be incorrect.">
            <a:extLst>
              <a:ext uri="{FF2B5EF4-FFF2-40B4-BE49-F238E27FC236}">
                <a16:creationId xmlns:a16="http://schemas.microsoft.com/office/drawing/2014/main" id="{B4A3F58D-B88D-8A4F-DBDC-328EFC9EE9E9}"/>
              </a:ext>
            </a:extLst>
          </p:cNvPr>
          <p:cNvPicPr>
            <a:picLocks noChangeAspect="1"/>
          </p:cNvPicPr>
          <p:nvPr/>
        </p:nvPicPr>
        <p:blipFill>
          <a:blip r:embed="rId3"/>
          <a:srcRect b="50000"/>
          <a:stretch>
            <a:fillRect/>
          </a:stretch>
        </p:blipFill>
        <p:spPr>
          <a:xfrm>
            <a:off x="8834034" y="2463793"/>
            <a:ext cx="2693900" cy="3595623"/>
          </a:xfrm>
          <a:prstGeom prst="rect">
            <a:avLst/>
          </a:prstGeom>
        </p:spPr>
      </p:pic>
    </p:spTree>
    <p:extLst>
      <p:ext uri="{BB962C8B-B14F-4D97-AF65-F5344CB8AC3E}">
        <p14:creationId xmlns:p14="http://schemas.microsoft.com/office/powerpoint/2010/main" val="4270098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02B1E-7775-5CC6-869E-256A4C244C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E2EB86F-AFE9-081F-9BDD-6F21672E0F2E}"/>
              </a:ext>
            </a:extLst>
          </p:cNvPr>
          <p:cNvSpPr txBox="1"/>
          <p:nvPr/>
        </p:nvSpPr>
        <p:spPr>
          <a:xfrm>
            <a:off x="664066" y="886231"/>
            <a:ext cx="5431934" cy="4832092"/>
          </a:xfrm>
          <a:prstGeom prst="rect">
            <a:avLst/>
          </a:prstGeom>
          <a:noFill/>
        </p:spPr>
        <p:txBody>
          <a:bodyPr wrap="square">
            <a:spAutoFit/>
          </a:bodyPr>
          <a:lstStyle/>
          <a:p>
            <a:r>
              <a:rPr lang="en-GB" sz="2400" b="1" dirty="0"/>
              <a:t>Design B dedicated page </a:t>
            </a:r>
          </a:p>
          <a:p>
            <a:endParaRPr lang="en-GB" sz="2400" b="1" dirty="0"/>
          </a:p>
          <a:p>
            <a:r>
              <a:rPr lang="en-GB" sz="2000" dirty="0"/>
              <a:t>This design was not fully visualised, as I wanted to use it as a conversation piece with the multidisciplinary team.</a:t>
            </a:r>
          </a:p>
          <a:p>
            <a:endParaRPr lang="en-GB" sz="2000" dirty="0"/>
          </a:p>
          <a:p>
            <a:r>
              <a:rPr lang="en-GB" sz="2000" dirty="0"/>
              <a:t>It is a table listing the requisition reason, frequency, date each application was submitted, its customer reference and the recommended training.</a:t>
            </a:r>
          </a:p>
          <a:p>
            <a:endParaRPr lang="en-GB" sz="2000" dirty="0"/>
          </a:p>
          <a:p>
            <a:r>
              <a:rPr lang="en-GB" sz="2000" dirty="0"/>
              <a:t>I wanted to highlight to the team the complexity of showing each application date and reference and discuss whether the information should be included.</a:t>
            </a:r>
          </a:p>
        </p:txBody>
      </p:sp>
      <p:pic>
        <p:nvPicPr>
          <p:cNvPr id="3" name="Picture 2" descr="A screenshot of a computer&#10;&#10;AI-generated content may be incorrect.">
            <a:extLst>
              <a:ext uri="{FF2B5EF4-FFF2-40B4-BE49-F238E27FC236}">
                <a16:creationId xmlns:a16="http://schemas.microsoft.com/office/drawing/2014/main" id="{3ECBF5AD-C0EF-46AD-E155-4D60405D725F}"/>
              </a:ext>
            </a:extLst>
          </p:cNvPr>
          <p:cNvPicPr>
            <a:picLocks noChangeAspect="1"/>
          </p:cNvPicPr>
          <p:nvPr/>
        </p:nvPicPr>
        <p:blipFill>
          <a:blip r:embed="rId2"/>
          <a:stretch>
            <a:fillRect/>
          </a:stretch>
        </p:blipFill>
        <p:spPr>
          <a:xfrm>
            <a:off x="6098147" y="886230"/>
            <a:ext cx="5429788" cy="5145601"/>
          </a:xfrm>
          <a:prstGeom prst="rect">
            <a:avLst/>
          </a:prstGeom>
        </p:spPr>
      </p:pic>
    </p:spTree>
    <p:extLst>
      <p:ext uri="{BB962C8B-B14F-4D97-AF65-F5344CB8AC3E}">
        <p14:creationId xmlns:p14="http://schemas.microsoft.com/office/powerpoint/2010/main" val="775434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3C8DA-0F31-06ED-5F3E-9CD7C7A1D03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58BAA23-ECD6-F073-98C4-401A7ED3488C}"/>
              </a:ext>
            </a:extLst>
          </p:cNvPr>
          <p:cNvSpPr txBox="1"/>
          <p:nvPr/>
        </p:nvSpPr>
        <p:spPr>
          <a:xfrm>
            <a:off x="664066" y="886231"/>
            <a:ext cx="10918334" cy="3046988"/>
          </a:xfrm>
          <a:prstGeom prst="rect">
            <a:avLst/>
          </a:prstGeom>
          <a:noFill/>
        </p:spPr>
        <p:txBody>
          <a:bodyPr wrap="square">
            <a:spAutoFit/>
          </a:bodyPr>
          <a:lstStyle/>
          <a:p>
            <a:r>
              <a:rPr lang="en-GB" sz="2400" b="1" dirty="0"/>
              <a:t>Design C</a:t>
            </a:r>
          </a:p>
          <a:p>
            <a:endParaRPr lang="en-GB" sz="2400" b="1" dirty="0"/>
          </a:p>
          <a:p>
            <a:r>
              <a:rPr lang="en-GB" sz="2000" dirty="0"/>
              <a:t>This design comes away from displaying a table on the homepage as the table is already included on the dedicated page. It instead explores a more eye-catching design giving customers the high-level data for their organisation and then an initial list of recommended training. This design is also placed higher up on the homepage </a:t>
            </a:r>
          </a:p>
          <a:p>
            <a:r>
              <a:rPr lang="en-GB" sz="2000" dirty="0"/>
              <a:t>for better visibility. This is currently my preferred design which I</a:t>
            </a:r>
          </a:p>
          <a:p>
            <a:r>
              <a:rPr lang="en-GB" sz="2000" dirty="0"/>
              <a:t>hypothesise will have more success rate with </a:t>
            </a:r>
            <a:r>
              <a:rPr lang="en-GB" sz="2000" dirty="0" err="1"/>
              <a:t>cutomers</a:t>
            </a:r>
            <a:r>
              <a:rPr lang="en-GB" sz="2000" dirty="0"/>
              <a:t> taking up </a:t>
            </a:r>
          </a:p>
          <a:p>
            <a:r>
              <a:rPr lang="en-GB" sz="2000" dirty="0"/>
              <a:t>training.</a:t>
            </a:r>
            <a:endParaRPr lang="en-GB" sz="2400" dirty="0"/>
          </a:p>
        </p:txBody>
      </p:sp>
      <p:pic>
        <p:nvPicPr>
          <p:cNvPr id="3" name="Picture 2" descr="A close-up of a document&#10;&#10;AI-generated content may be incorrect.">
            <a:extLst>
              <a:ext uri="{FF2B5EF4-FFF2-40B4-BE49-F238E27FC236}">
                <a16:creationId xmlns:a16="http://schemas.microsoft.com/office/drawing/2014/main" id="{1FCA124D-C38E-D0C5-C3CA-519D0FBDF48C}"/>
              </a:ext>
            </a:extLst>
          </p:cNvPr>
          <p:cNvPicPr>
            <a:picLocks noChangeAspect="1"/>
          </p:cNvPicPr>
          <p:nvPr/>
        </p:nvPicPr>
        <p:blipFill>
          <a:blip r:embed="rId2"/>
          <a:stretch>
            <a:fillRect/>
          </a:stretch>
        </p:blipFill>
        <p:spPr>
          <a:xfrm>
            <a:off x="664066" y="3909667"/>
            <a:ext cx="7824615" cy="230576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180269CA-B50C-5EB6-F2E1-9BD395BC0775}"/>
              </a:ext>
            </a:extLst>
          </p:cNvPr>
          <p:cNvPicPr>
            <a:picLocks noChangeAspect="1"/>
          </p:cNvPicPr>
          <p:nvPr/>
        </p:nvPicPr>
        <p:blipFill>
          <a:blip r:embed="rId3"/>
          <a:stretch>
            <a:fillRect/>
          </a:stretch>
        </p:blipFill>
        <p:spPr>
          <a:xfrm>
            <a:off x="8399186" y="2948333"/>
            <a:ext cx="3183213" cy="3267098"/>
          </a:xfrm>
          <a:prstGeom prst="rect">
            <a:avLst/>
          </a:prstGeom>
        </p:spPr>
      </p:pic>
    </p:spTree>
    <p:extLst>
      <p:ext uri="{BB962C8B-B14F-4D97-AF65-F5344CB8AC3E}">
        <p14:creationId xmlns:p14="http://schemas.microsoft.com/office/powerpoint/2010/main" val="312258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3AC84-9191-4ED7-192F-7A86C988727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CAAA279-FA3A-FB8E-7025-14F0F2C02226}"/>
              </a:ext>
            </a:extLst>
          </p:cNvPr>
          <p:cNvSpPr txBox="1"/>
          <p:nvPr/>
        </p:nvSpPr>
        <p:spPr>
          <a:xfrm>
            <a:off x="664066" y="886231"/>
            <a:ext cx="5431934" cy="4832092"/>
          </a:xfrm>
          <a:prstGeom prst="rect">
            <a:avLst/>
          </a:prstGeom>
          <a:noFill/>
        </p:spPr>
        <p:txBody>
          <a:bodyPr wrap="square">
            <a:spAutoFit/>
          </a:bodyPr>
          <a:lstStyle/>
          <a:p>
            <a:r>
              <a:rPr lang="en-GB" sz="2400" b="1" dirty="0"/>
              <a:t>Design C dedicated page </a:t>
            </a:r>
          </a:p>
          <a:p>
            <a:endParaRPr lang="en-GB" sz="2400" b="1" dirty="0"/>
          </a:p>
          <a:p>
            <a:r>
              <a:rPr lang="en-GB" sz="2000" dirty="0"/>
              <a:t>On this page, customers are given the organisations data of avoidable requisitions for the past 3 months as well as the average figure across all organisations, as a comparison point. Then the table below details the top 5 errors that were made, how frequently, a date range (so customers can see how recent the errors were) and the recommended training. </a:t>
            </a:r>
          </a:p>
          <a:p>
            <a:endParaRPr lang="en-GB" sz="2000" dirty="0"/>
          </a:p>
          <a:p>
            <a:r>
              <a:rPr lang="en-GB" sz="2000" dirty="0"/>
              <a:t>To encourage more training, particularly for newer team members, there is then some more suggested training below.</a:t>
            </a:r>
          </a:p>
        </p:txBody>
      </p:sp>
      <p:pic>
        <p:nvPicPr>
          <p:cNvPr id="2" name="Picture 1" descr="A screenshot of a training program&#10;&#10;AI-generated content may be incorrect.">
            <a:extLst>
              <a:ext uri="{FF2B5EF4-FFF2-40B4-BE49-F238E27FC236}">
                <a16:creationId xmlns:a16="http://schemas.microsoft.com/office/drawing/2014/main" id="{67E8D870-6DFB-E157-9B7E-35009C343D8D}"/>
              </a:ext>
            </a:extLst>
          </p:cNvPr>
          <p:cNvPicPr>
            <a:picLocks noChangeAspect="1"/>
          </p:cNvPicPr>
          <p:nvPr/>
        </p:nvPicPr>
        <p:blipFill>
          <a:blip r:embed="rId2"/>
          <a:stretch>
            <a:fillRect/>
          </a:stretch>
        </p:blipFill>
        <p:spPr>
          <a:xfrm>
            <a:off x="6323308" y="886231"/>
            <a:ext cx="5204626" cy="5084083"/>
          </a:xfrm>
          <a:prstGeom prst="rect">
            <a:avLst/>
          </a:prstGeom>
        </p:spPr>
      </p:pic>
    </p:spTree>
    <p:extLst>
      <p:ext uri="{BB962C8B-B14F-4D97-AF65-F5344CB8AC3E}">
        <p14:creationId xmlns:p14="http://schemas.microsoft.com/office/powerpoint/2010/main" val="1958196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FBE09-C864-6AA4-E06F-A09DBFE752F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CF97D6D-8C8C-F547-34E9-6914DD3B07D7}"/>
              </a:ext>
            </a:extLst>
          </p:cNvPr>
          <p:cNvSpPr txBox="1"/>
          <p:nvPr/>
        </p:nvSpPr>
        <p:spPr>
          <a:xfrm>
            <a:off x="694546" y="1732932"/>
            <a:ext cx="8181682" cy="4093428"/>
          </a:xfrm>
          <a:prstGeom prst="rect">
            <a:avLst/>
          </a:prstGeom>
          <a:noFill/>
        </p:spPr>
        <p:txBody>
          <a:bodyPr wrap="square">
            <a:spAutoFit/>
          </a:bodyPr>
          <a:lstStyle/>
          <a:p>
            <a:r>
              <a:rPr lang="en-GB" sz="2000" dirty="0"/>
              <a:t>I arranged a meeting with the multidisciplinary team and included the stakeholders driving the project from marketing, Performance Analytics and Customer Policy.</a:t>
            </a:r>
          </a:p>
          <a:p>
            <a:endParaRPr lang="en-GB" sz="2000" dirty="0"/>
          </a:p>
          <a:p>
            <a:r>
              <a:rPr lang="en-GB" sz="2000" dirty="0"/>
              <a:t>Whilst the stakeholders were happy with the information contained in the designs they felt they were too paired back and simple. For future iterations they want the error data to be more visually prominent to incite customers to complete training and thereby reduce requisitions.</a:t>
            </a:r>
          </a:p>
          <a:p>
            <a:endParaRPr lang="en-GB" sz="2000" dirty="0"/>
          </a:p>
          <a:p>
            <a:r>
              <a:rPr lang="en-GB" sz="2000" dirty="0"/>
              <a:t>I discussed ideas for iterations with the group but also set expectations that designs must  remain in-line with the GOV.UK Design System for language, layout and components. This is important for giving customers a consistent experience across Government services.</a:t>
            </a:r>
          </a:p>
        </p:txBody>
      </p:sp>
      <p:sp>
        <p:nvSpPr>
          <p:cNvPr id="12" name="TextBox 11">
            <a:extLst>
              <a:ext uri="{FF2B5EF4-FFF2-40B4-BE49-F238E27FC236}">
                <a16:creationId xmlns:a16="http://schemas.microsoft.com/office/drawing/2014/main" id="{5E31DED9-5698-7307-D3D4-8ACADDCBB3F0}"/>
              </a:ext>
            </a:extLst>
          </p:cNvPr>
          <p:cNvSpPr txBox="1"/>
          <p:nvPr/>
        </p:nvSpPr>
        <p:spPr>
          <a:xfrm>
            <a:off x="694546" y="904116"/>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FEEDBACK FROM STAKEHOLDERS</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473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2F2C1-D90A-6290-2586-932BA58919D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4BBD7BD-1400-C314-D5B6-F2C9FBE6596D}"/>
              </a:ext>
            </a:extLst>
          </p:cNvPr>
          <p:cNvSpPr txBox="1"/>
          <p:nvPr/>
        </p:nvSpPr>
        <p:spPr>
          <a:xfrm>
            <a:off x="664065" y="3006843"/>
            <a:ext cx="10918334" cy="1200329"/>
          </a:xfrm>
          <a:prstGeom prst="rect">
            <a:avLst/>
          </a:prstGeom>
          <a:noFill/>
        </p:spPr>
        <p:txBody>
          <a:bodyPr wrap="square">
            <a:spAutoFit/>
          </a:bodyPr>
          <a:lstStyle/>
          <a:p>
            <a:r>
              <a:rPr lang="en-GB" sz="2400" dirty="0"/>
              <a:t>This project was a live brief to help organisations reduce their error rates when submitting applications to HM Land Registry, in particular, errors that could have been easily avoided with the appropriate training. </a:t>
            </a:r>
          </a:p>
        </p:txBody>
      </p:sp>
      <p:sp>
        <p:nvSpPr>
          <p:cNvPr id="12" name="TextBox 11">
            <a:extLst>
              <a:ext uri="{FF2B5EF4-FFF2-40B4-BE49-F238E27FC236}">
                <a16:creationId xmlns:a16="http://schemas.microsoft.com/office/drawing/2014/main" id="{D600CE66-3E08-B23F-0253-79C259FB855B}"/>
              </a:ext>
            </a:extLst>
          </p:cNvPr>
          <p:cNvSpPr txBox="1"/>
          <p:nvPr/>
        </p:nvSpPr>
        <p:spPr>
          <a:xfrm>
            <a:off x="664065" y="2243341"/>
            <a:ext cx="6063305"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PROJECT OBJECTIVES</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2060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F4961-8D3D-59BB-1B0C-D29BBC6035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3879C4-6F7E-F20A-308F-DCAE534A7DFA}"/>
              </a:ext>
            </a:extLst>
          </p:cNvPr>
          <p:cNvSpPr txBox="1"/>
          <p:nvPr/>
        </p:nvSpPr>
        <p:spPr>
          <a:xfrm>
            <a:off x="694546" y="1732932"/>
            <a:ext cx="5401454" cy="4524315"/>
          </a:xfrm>
          <a:prstGeom prst="rect">
            <a:avLst/>
          </a:prstGeom>
          <a:noFill/>
        </p:spPr>
        <p:txBody>
          <a:bodyPr wrap="square">
            <a:spAutoFit/>
          </a:bodyPr>
          <a:lstStyle/>
          <a:p>
            <a:r>
              <a:rPr lang="en-GB"/>
              <a:t>At HM Land Registry and all government departments we aim to follow the GOV.UK Design System. This is to ensure a consistent user experience across all government services. When you can’t follow the design system because a component or pattern doesn’t yet exist you still aim to follow their general style and standards. This may not create the most visually exciting designs but instead creates simple, intuitive webpages where the design disappears into the background, allowing users to complete their tasks. As Ben Terrett, head of design at GDS, remarked in Wired, “People come to GOV.UK to get something done and then get on with their lives... form follows function and that from this comes a visual elegance” (Wired, 2013).</a:t>
            </a:r>
            <a:endParaRPr lang="en-GB" sz="2000" dirty="0"/>
          </a:p>
        </p:txBody>
      </p:sp>
      <p:sp>
        <p:nvSpPr>
          <p:cNvPr id="12" name="TextBox 11">
            <a:extLst>
              <a:ext uri="{FF2B5EF4-FFF2-40B4-BE49-F238E27FC236}">
                <a16:creationId xmlns:a16="http://schemas.microsoft.com/office/drawing/2014/main" id="{31BFD0EE-8A41-BE82-826B-39292A317916}"/>
              </a:ext>
            </a:extLst>
          </p:cNvPr>
          <p:cNvSpPr txBox="1"/>
          <p:nvPr/>
        </p:nvSpPr>
        <p:spPr>
          <a:xfrm>
            <a:off x="694546" y="904116"/>
            <a:ext cx="10297848" cy="646331"/>
          </a:xfrm>
          <a:prstGeom prst="rect">
            <a:avLst/>
          </a:prstGeom>
          <a:noFill/>
        </p:spPr>
        <p:txBody>
          <a:bodyPr wrap="square">
            <a:spAutoFit/>
          </a:bodyPr>
          <a:lstStyle/>
          <a:p>
            <a:pPr lvl="0"/>
            <a:r>
              <a:rPr lang="en-GB" sz="3600" b="1">
                <a:solidFill>
                  <a:srgbClr val="789903"/>
                </a:solidFill>
                <a:latin typeface="Arial" panose="020B0604020202020204" pitchFamily="34" charset="0"/>
                <a:ea typeface="Calibri" panose="020F0502020204030204" pitchFamily="34" charset="0"/>
                <a:cs typeface="Times New Roman" panose="02020603050405020304" pitchFamily="18" charset="0"/>
              </a:rPr>
              <a:t>DESIGN INSPIRATION </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5F86C4C9-F64C-DEAB-7968-B859C1A5CDCC}"/>
              </a:ext>
            </a:extLst>
          </p:cNvPr>
          <p:cNvPicPr>
            <a:picLocks noChangeAspect="1"/>
          </p:cNvPicPr>
          <p:nvPr/>
        </p:nvPicPr>
        <p:blipFill>
          <a:blip r:embed="rId2"/>
          <a:srcRect r="36932"/>
          <a:stretch>
            <a:fillRect/>
          </a:stretch>
        </p:blipFill>
        <p:spPr>
          <a:xfrm>
            <a:off x="6402432" y="0"/>
            <a:ext cx="5789568" cy="6858000"/>
          </a:xfrm>
          <a:prstGeom prst="rect">
            <a:avLst/>
          </a:prstGeom>
        </p:spPr>
      </p:pic>
    </p:spTree>
    <p:extLst>
      <p:ext uri="{BB962C8B-B14F-4D97-AF65-F5344CB8AC3E}">
        <p14:creationId xmlns:p14="http://schemas.microsoft.com/office/powerpoint/2010/main" val="2740899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537FC-2268-D51F-11C2-B1BA6C011C3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A89129A-4BB8-6D06-E35B-788703AF62DA}"/>
              </a:ext>
            </a:extLst>
          </p:cNvPr>
          <p:cNvSpPr txBox="1"/>
          <p:nvPr/>
        </p:nvSpPr>
        <p:spPr>
          <a:xfrm>
            <a:off x="636833" y="2092442"/>
            <a:ext cx="10918334" cy="3477875"/>
          </a:xfrm>
          <a:prstGeom prst="rect">
            <a:avLst/>
          </a:prstGeom>
          <a:noFill/>
        </p:spPr>
        <p:txBody>
          <a:bodyPr wrap="square">
            <a:spAutoFit/>
          </a:bodyPr>
          <a:lstStyle/>
          <a:p>
            <a:r>
              <a:rPr lang="en-GB" sz="2000" dirty="0"/>
              <a:t>The feedback from the team who would build the designs was generally positive.</a:t>
            </a:r>
          </a:p>
          <a:p>
            <a:endParaRPr lang="en-GB" sz="2000" dirty="0"/>
          </a:p>
          <a:p>
            <a:r>
              <a:rPr lang="en-GB" sz="2000" dirty="0"/>
              <a:t>There were some thoughts about combining requisition messaging on the homepage, however using the designs to assist I explained that the first message is an urgent call to action to resolve a requisition and the messaging for this design is more informative. Therefore, combining the two would blur the intention behind each message.</a:t>
            </a:r>
          </a:p>
          <a:p>
            <a:endParaRPr lang="en-GB" sz="2000" dirty="0"/>
          </a:p>
          <a:p>
            <a:r>
              <a:rPr lang="en-GB" sz="2000" dirty="0"/>
              <a:t>There were no technical constraints for the designs however it was uncovered from my long table that customer reference data wouldn’t be available. This was something one research participant had wanted but it isn’t a true user need for this piece of work so we could continue without offering this data.</a:t>
            </a:r>
          </a:p>
        </p:txBody>
      </p:sp>
      <p:sp>
        <p:nvSpPr>
          <p:cNvPr id="12" name="TextBox 11">
            <a:extLst>
              <a:ext uri="{FF2B5EF4-FFF2-40B4-BE49-F238E27FC236}">
                <a16:creationId xmlns:a16="http://schemas.microsoft.com/office/drawing/2014/main" id="{8E8CE192-D128-0D04-E962-D7098B520F6E}"/>
              </a:ext>
            </a:extLst>
          </p:cNvPr>
          <p:cNvSpPr txBox="1"/>
          <p:nvPr/>
        </p:nvSpPr>
        <p:spPr>
          <a:xfrm>
            <a:off x="636833" y="1111226"/>
            <a:ext cx="106026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FEEDBACK FROM MULTI-DISCIPLINARY TEAM</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9212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AF76E-FB73-33EA-2A7E-A5BEA42D16B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3CE7E80-AC64-B7A4-278B-1B32DEC00212}"/>
              </a:ext>
            </a:extLst>
          </p:cNvPr>
          <p:cNvSpPr txBox="1"/>
          <p:nvPr/>
        </p:nvSpPr>
        <p:spPr>
          <a:xfrm>
            <a:off x="648826" y="1787642"/>
            <a:ext cx="10918334" cy="4093428"/>
          </a:xfrm>
          <a:prstGeom prst="rect">
            <a:avLst/>
          </a:prstGeom>
          <a:noFill/>
        </p:spPr>
        <p:txBody>
          <a:bodyPr wrap="square">
            <a:spAutoFit/>
          </a:bodyPr>
          <a:lstStyle/>
          <a:p>
            <a:r>
              <a:rPr lang="en-GB" sz="2000" dirty="0"/>
              <a:t>I also presented these initial ideas at a design  session with the entire community.</a:t>
            </a:r>
          </a:p>
          <a:p>
            <a:endParaRPr lang="en-GB" sz="2000" dirty="0"/>
          </a:p>
          <a:p>
            <a:r>
              <a:rPr lang="en-GB" sz="2000" dirty="0"/>
              <a:t>Whilst I was given some small bits of specific critique for the designs, the overall sentiment and feedback from the community was quite negative for the project itself. The discussion mostly questioned how appropriate it is to tell users their error rate as an incentive to undertake training. </a:t>
            </a:r>
          </a:p>
          <a:p>
            <a:endParaRPr lang="en-GB" sz="2000" dirty="0"/>
          </a:p>
          <a:p>
            <a:r>
              <a:rPr lang="en-GB" sz="2000" dirty="0"/>
              <a:t>This was valuable feedback and something I tried to balance with the business need and discovery findings for the next round of iterations. </a:t>
            </a:r>
          </a:p>
          <a:p>
            <a:endParaRPr lang="en-GB" sz="2000" dirty="0"/>
          </a:p>
          <a:p>
            <a:r>
              <a:rPr lang="en-GB" sz="2000" dirty="0"/>
              <a:t>The business needs short-term solutions to reduce requisitions, the customer is also keen to see the data for mutual reasons, but care should be taken to produce designs that help users rather than assign blame to them.</a:t>
            </a:r>
          </a:p>
        </p:txBody>
      </p:sp>
      <p:sp>
        <p:nvSpPr>
          <p:cNvPr id="12" name="TextBox 11">
            <a:extLst>
              <a:ext uri="{FF2B5EF4-FFF2-40B4-BE49-F238E27FC236}">
                <a16:creationId xmlns:a16="http://schemas.microsoft.com/office/drawing/2014/main" id="{4FDCB956-9817-08A0-236F-EBB1879AE5BC}"/>
              </a:ext>
            </a:extLst>
          </p:cNvPr>
          <p:cNvSpPr txBox="1"/>
          <p:nvPr/>
        </p:nvSpPr>
        <p:spPr>
          <a:xfrm>
            <a:off x="648826" y="958826"/>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FEEDBACK FROM DESIGN COMMUNITY</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48160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F37CE-6644-4A79-5554-60EEEA9D40C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62A7DB4-C909-1A1B-1A4E-D9A441876BCF}"/>
              </a:ext>
            </a:extLst>
          </p:cNvPr>
          <p:cNvSpPr txBox="1"/>
          <p:nvPr/>
        </p:nvSpPr>
        <p:spPr>
          <a:xfrm>
            <a:off x="664065" y="1496542"/>
            <a:ext cx="11021253" cy="707886"/>
          </a:xfrm>
          <a:prstGeom prst="rect">
            <a:avLst/>
          </a:prstGeom>
          <a:noFill/>
        </p:spPr>
        <p:txBody>
          <a:bodyPr wrap="square">
            <a:spAutoFit/>
          </a:bodyPr>
          <a:lstStyle/>
          <a:p>
            <a:r>
              <a:rPr lang="en-GB" sz="2000" dirty="0"/>
              <a:t>I went away and tried to design the perfect balance between what the stakeholders wanted, what would encourage users to uptake training, all while maintaining GOV.UK design standards. </a:t>
            </a:r>
          </a:p>
        </p:txBody>
      </p:sp>
      <p:sp>
        <p:nvSpPr>
          <p:cNvPr id="12" name="TextBox 11">
            <a:extLst>
              <a:ext uri="{FF2B5EF4-FFF2-40B4-BE49-F238E27FC236}">
                <a16:creationId xmlns:a16="http://schemas.microsoft.com/office/drawing/2014/main" id="{0F147D7A-C52F-5535-420F-2068375A0A26}"/>
              </a:ext>
            </a:extLst>
          </p:cNvPr>
          <p:cNvSpPr txBox="1"/>
          <p:nvPr/>
        </p:nvSpPr>
        <p:spPr>
          <a:xfrm>
            <a:off x="664066" y="644707"/>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DESIGN DEVELOPMENT</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screenshot of a computer screen&#10;&#10;AI-generated content may be incorrect.">
            <a:extLst>
              <a:ext uri="{FF2B5EF4-FFF2-40B4-BE49-F238E27FC236}">
                <a16:creationId xmlns:a16="http://schemas.microsoft.com/office/drawing/2014/main" id="{72E6D662-B106-E91C-1AEA-7173737D85FC}"/>
              </a:ext>
            </a:extLst>
          </p:cNvPr>
          <p:cNvPicPr>
            <a:picLocks noChangeAspect="1"/>
          </p:cNvPicPr>
          <p:nvPr/>
        </p:nvPicPr>
        <p:blipFill>
          <a:blip r:embed="rId2"/>
          <a:stretch>
            <a:fillRect/>
          </a:stretch>
        </p:blipFill>
        <p:spPr>
          <a:xfrm>
            <a:off x="664066" y="2409932"/>
            <a:ext cx="7901942" cy="3910239"/>
          </a:xfrm>
          <a:prstGeom prst="rect">
            <a:avLst/>
          </a:prstGeom>
        </p:spPr>
      </p:pic>
      <p:sp>
        <p:nvSpPr>
          <p:cNvPr id="2" name="TextBox 1">
            <a:extLst>
              <a:ext uri="{FF2B5EF4-FFF2-40B4-BE49-F238E27FC236}">
                <a16:creationId xmlns:a16="http://schemas.microsoft.com/office/drawing/2014/main" id="{3CEA835B-61FF-1B9B-F8C4-515E58B9850B}"/>
              </a:ext>
            </a:extLst>
          </p:cNvPr>
          <p:cNvSpPr txBox="1"/>
          <p:nvPr/>
        </p:nvSpPr>
        <p:spPr>
          <a:xfrm>
            <a:off x="8740239" y="2528148"/>
            <a:ext cx="2842161" cy="1938992"/>
          </a:xfrm>
          <a:prstGeom prst="rect">
            <a:avLst/>
          </a:prstGeom>
          <a:noFill/>
        </p:spPr>
        <p:txBody>
          <a:bodyPr wrap="square">
            <a:spAutoFit/>
          </a:bodyPr>
          <a:lstStyle/>
          <a:p>
            <a:r>
              <a:rPr lang="en-GB" sz="2000" dirty="0"/>
              <a:t>I came up with two designs. One which was more focused on offering training and the other more focused on surfacing the data. </a:t>
            </a:r>
          </a:p>
        </p:txBody>
      </p:sp>
    </p:spTree>
    <p:extLst>
      <p:ext uri="{BB962C8B-B14F-4D97-AF65-F5344CB8AC3E}">
        <p14:creationId xmlns:p14="http://schemas.microsoft.com/office/powerpoint/2010/main" val="736885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4C340-9656-9003-574A-2492B6F2E3B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D0EB5A6-DE03-029A-14D1-D899484764EA}"/>
              </a:ext>
            </a:extLst>
          </p:cNvPr>
          <p:cNvSpPr txBox="1"/>
          <p:nvPr/>
        </p:nvSpPr>
        <p:spPr>
          <a:xfrm>
            <a:off x="664065" y="810578"/>
            <a:ext cx="11004885" cy="2369880"/>
          </a:xfrm>
          <a:prstGeom prst="rect">
            <a:avLst/>
          </a:prstGeom>
          <a:noFill/>
        </p:spPr>
        <p:txBody>
          <a:bodyPr wrap="square">
            <a:spAutoFit/>
          </a:bodyPr>
          <a:lstStyle/>
          <a:p>
            <a:r>
              <a:rPr lang="en-GB" sz="2400" b="1" dirty="0"/>
              <a:t>Design A: Data focused</a:t>
            </a:r>
          </a:p>
          <a:p>
            <a:endParaRPr lang="en-GB" sz="2400" dirty="0"/>
          </a:p>
          <a:p>
            <a:r>
              <a:rPr lang="en-GB" sz="2000" dirty="0"/>
              <a:t>On the homepage I designed 3 columns into the row sitting under the service shortcuts to ensure a prominent location that was in-keeping to the format of other rows. In this version the title focuses on the requisition data and the following columns give the user a preview of that data. Underneath you are then given the link to access the main page to view the data in more detail and access the suggested training.</a:t>
            </a:r>
          </a:p>
        </p:txBody>
      </p:sp>
      <p:pic>
        <p:nvPicPr>
          <p:cNvPr id="8" name="Picture 7" descr="A close-up of a card&#10;&#10;AI-generated content may be incorrect.">
            <a:extLst>
              <a:ext uri="{FF2B5EF4-FFF2-40B4-BE49-F238E27FC236}">
                <a16:creationId xmlns:a16="http://schemas.microsoft.com/office/drawing/2014/main" id="{326FB9FF-004E-E076-DA19-E6C86EB98B78}"/>
              </a:ext>
            </a:extLst>
          </p:cNvPr>
          <p:cNvPicPr>
            <a:picLocks noChangeAspect="1"/>
          </p:cNvPicPr>
          <p:nvPr/>
        </p:nvPicPr>
        <p:blipFill>
          <a:blip r:embed="rId2"/>
          <a:stretch>
            <a:fillRect/>
          </a:stretch>
        </p:blipFill>
        <p:spPr>
          <a:xfrm>
            <a:off x="653019" y="3585064"/>
            <a:ext cx="10885962" cy="2647171"/>
          </a:xfrm>
          <a:prstGeom prst="rect">
            <a:avLst/>
          </a:prstGeom>
        </p:spPr>
      </p:pic>
    </p:spTree>
    <p:extLst>
      <p:ext uri="{BB962C8B-B14F-4D97-AF65-F5344CB8AC3E}">
        <p14:creationId xmlns:p14="http://schemas.microsoft.com/office/powerpoint/2010/main" val="928798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70124-6337-2BA8-8F08-FBDBA7DAD32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607F2DB-6990-C13F-7C79-F20684B7B787}"/>
              </a:ext>
            </a:extLst>
          </p:cNvPr>
          <p:cNvSpPr txBox="1"/>
          <p:nvPr/>
        </p:nvSpPr>
        <p:spPr>
          <a:xfrm>
            <a:off x="664065" y="810578"/>
            <a:ext cx="4908885" cy="5139869"/>
          </a:xfrm>
          <a:prstGeom prst="rect">
            <a:avLst/>
          </a:prstGeom>
          <a:noFill/>
        </p:spPr>
        <p:txBody>
          <a:bodyPr wrap="square">
            <a:spAutoFit/>
          </a:bodyPr>
          <a:lstStyle/>
          <a:p>
            <a:r>
              <a:rPr lang="en-GB" sz="2400" b="1" dirty="0"/>
              <a:t>Design A: Data focused</a:t>
            </a:r>
          </a:p>
          <a:p>
            <a:endParaRPr lang="en-GB" sz="2400" dirty="0"/>
          </a:p>
          <a:p>
            <a:r>
              <a:rPr lang="en-GB" sz="2000" dirty="0"/>
              <a:t>For this design, the main page leads with the key avoidable requisition data before moving on to a table that offers more details into the error type, frequency, submission dates and finally linking the user through to relevant training.</a:t>
            </a:r>
          </a:p>
          <a:p>
            <a:endParaRPr lang="en-GB" sz="2000" dirty="0"/>
          </a:p>
          <a:p>
            <a:r>
              <a:rPr lang="en-GB" sz="2000" dirty="0"/>
              <a:t>The design development here has seen the introduction of a details component so users unfamiliar with the expression ‘avoidable requisition’ can expand the link and find out what it means. The key data has also now been formatted into a table to make it easier to read.</a:t>
            </a:r>
          </a:p>
        </p:txBody>
      </p:sp>
      <p:pic>
        <p:nvPicPr>
          <p:cNvPr id="2" name="Picture 1" descr="A document with text and numbers&#10;&#10;AI-generated content may be incorrect.">
            <a:extLst>
              <a:ext uri="{FF2B5EF4-FFF2-40B4-BE49-F238E27FC236}">
                <a16:creationId xmlns:a16="http://schemas.microsoft.com/office/drawing/2014/main" id="{3BEA0D68-B5AB-A372-F033-C5B5CCEFBBFD}"/>
              </a:ext>
            </a:extLst>
          </p:cNvPr>
          <p:cNvPicPr>
            <a:picLocks noChangeAspect="1"/>
          </p:cNvPicPr>
          <p:nvPr/>
        </p:nvPicPr>
        <p:blipFill>
          <a:blip r:embed="rId2"/>
          <a:stretch>
            <a:fillRect/>
          </a:stretch>
        </p:blipFill>
        <p:spPr>
          <a:xfrm>
            <a:off x="5572950" y="470406"/>
            <a:ext cx="6096000" cy="6159785"/>
          </a:xfrm>
          <a:prstGeom prst="rect">
            <a:avLst/>
          </a:prstGeom>
        </p:spPr>
      </p:pic>
    </p:spTree>
    <p:extLst>
      <p:ext uri="{BB962C8B-B14F-4D97-AF65-F5344CB8AC3E}">
        <p14:creationId xmlns:p14="http://schemas.microsoft.com/office/powerpoint/2010/main" val="322204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EFB17-C28A-4D18-4533-66103454C9C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984FDB3-8CFB-4891-261A-ED98A6C730F4}"/>
              </a:ext>
            </a:extLst>
          </p:cNvPr>
          <p:cNvSpPr txBox="1"/>
          <p:nvPr/>
        </p:nvSpPr>
        <p:spPr>
          <a:xfrm>
            <a:off x="664065" y="810578"/>
            <a:ext cx="11004885" cy="2677656"/>
          </a:xfrm>
          <a:prstGeom prst="rect">
            <a:avLst/>
          </a:prstGeom>
          <a:noFill/>
        </p:spPr>
        <p:txBody>
          <a:bodyPr wrap="square">
            <a:spAutoFit/>
          </a:bodyPr>
          <a:lstStyle/>
          <a:p>
            <a:r>
              <a:rPr lang="en-GB" sz="2400" b="1" dirty="0"/>
              <a:t>Design B: Training focused</a:t>
            </a:r>
          </a:p>
          <a:p>
            <a:endParaRPr lang="en-GB" sz="2400" dirty="0"/>
          </a:p>
          <a:p>
            <a:r>
              <a:rPr lang="en-GB" sz="2000" dirty="0"/>
              <a:t>The way the brief was outlined was to focus on surfacing avoidable requisition data and then recommend relevant training and this has been the emphasis for our designs. However, with this one I wanted to flip the focus onto the training. Firstly, because it offers a more positive, helpful angle and secondly because I believe it meets the objectives of the brief better – reduce the number of avoidable errors made through targeted training. This homepage design, therefore, highlights the positives of completing suggested training based on recent errors.</a:t>
            </a:r>
          </a:p>
        </p:txBody>
      </p:sp>
      <p:pic>
        <p:nvPicPr>
          <p:cNvPr id="2" name="Picture 1" descr="A white rectangular box with black text&#10;&#10;AI-generated content may be incorrect.">
            <a:extLst>
              <a:ext uri="{FF2B5EF4-FFF2-40B4-BE49-F238E27FC236}">
                <a16:creationId xmlns:a16="http://schemas.microsoft.com/office/drawing/2014/main" id="{CAF32DBB-C84C-6E82-E28A-93535D3CB1E4}"/>
              </a:ext>
            </a:extLst>
          </p:cNvPr>
          <p:cNvPicPr>
            <a:picLocks noChangeAspect="1"/>
          </p:cNvPicPr>
          <p:nvPr/>
        </p:nvPicPr>
        <p:blipFill>
          <a:blip r:embed="rId2"/>
          <a:stretch>
            <a:fillRect/>
          </a:stretch>
        </p:blipFill>
        <p:spPr>
          <a:xfrm>
            <a:off x="819974" y="3571051"/>
            <a:ext cx="10363266" cy="2675197"/>
          </a:xfrm>
          <a:prstGeom prst="rect">
            <a:avLst/>
          </a:prstGeom>
        </p:spPr>
      </p:pic>
    </p:spTree>
    <p:extLst>
      <p:ext uri="{BB962C8B-B14F-4D97-AF65-F5344CB8AC3E}">
        <p14:creationId xmlns:p14="http://schemas.microsoft.com/office/powerpoint/2010/main" val="3666106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2145-6B8B-860B-34D9-574BB8F3D32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2E1F22A-34B2-576D-70E9-F62EE269AE80}"/>
              </a:ext>
            </a:extLst>
          </p:cNvPr>
          <p:cNvSpPr txBox="1"/>
          <p:nvPr/>
        </p:nvSpPr>
        <p:spPr>
          <a:xfrm>
            <a:off x="664065" y="684763"/>
            <a:ext cx="5711902" cy="5816977"/>
          </a:xfrm>
          <a:prstGeom prst="rect">
            <a:avLst/>
          </a:prstGeom>
          <a:noFill/>
        </p:spPr>
        <p:txBody>
          <a:bodyPr wrap="square">
            <a:spAutoFit/>
          </a:bodyPr>
          <a:lstStyle/>
          <a:p>
            <a:r>
              <a:rPr lang="en-GB" sz="2400" b="1" dirty="0"/>
              <a:t>Design B: Training focused</a:t>
            </a:r>
          </a:p>
          <a:p>
            <a:endParaRPr lang="en-GB" dirty="0"/>
          </a:p>
          <a:p>
            <a:r>
              <a:rPr lang="en-GB" dirty="0"/>
              <a:t>Here we have the dedicated page with a training centric heading and introduction to what’s being presented. </a:t>
            </a:r>
          </a:p>
          <a:p>
            <a:endParaRPr lang="en-GB" dirty="0"/>
          </a:p>
          <a:p>
            <a:r>
              <a:rPr lang="en-GB" dirty="0"/>
              <a:t>Again, the design includes the details component to give a definition of ‘avoidable requisition’ when needed. </a:t>
            </a:r>
          </a:p>
          <a:p>
            <a:endParaRPr lang="en-GB" dirty="0"/>
          </a:p>
          <a:p>
            <a:r>
              <a:rPr lang="en-GB" dirty="0"/>
              <a:t>The page then lists out various training options, telling users the type of training, time to complete and which errors triggered the recommendation. Knowing details of the training will, I believe, encourage users to engage with it when they have spare time as many of the webinars are quite short.</a:t>
            </a:r>
          </a:p>
          <a:p>
            <a:endParaRPr lang="en-GB" dirty="0"/>
          </a:p>
          <a:p>
            <a:r>
              <a:rPr lang="en-GB" dirty="0"/>
              <a:t>Finally, the data around the organisations requisitions is shown at the bottom to support the training suggestions and provide extra context. </a:t>
            </a:r>
          </a:p>
        </p:txBody>
      </p:sp>
      <p:pic>
        <p:nvPicPr>
          <p:cNvPr id="6" name="Picture 5" descr="A screenshot of a document&#10;&#10;AI-generated content may be incorrect.">
            <a:extLst>
              <a:ext uri="{FF2B5EF4-FFF2-40B4-BE49-F238E27FC236}">
                <a16:creationId xmlns:a16="http://schemas.microsoft.com/office/drawing/2014/main" id="{BDFA2BEB-487A-3108-0F69-4DE56248D27A}"/>
              </a:ext>
            </a:extLst>
          </p:cNvPr>
          <p:cNvPicPr>
            <a:picLocks noChangeAspect="1"/>
          </p:cNvPicPr>
          <p:nvPr/>
        </p:nvPicPr>
        <p:blipFill>
          <a:blip r:embed="rId2"/>
          <a:stretch>
            <a:fillRect/>
          </a:stretch>
        </p:blipFill>
        <p:spPr>
          <a:xfrm>
            <a:off x="6375967" y="605642"/>
            <a:ext cx="5407064" cy="5896098"/>
          </a:xfrm>
          <a:prstGeom prst="rect">
            <a:avLst/>
          </a:prstGeom>
        </p:spPr>
      </p:pic>
    </p:spTree>
    <p:extLst>
      <p:ext uri="{BB962C8B-B14F-4D97-AF65-F5344CB8AC3E}">
        <p14:creationId xmlns:p14="http://schemas.microsoft.com/office/powerpoint/2010/main" val="197320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B2CFA-0689-8F88-806B-6FD38AC26264}"/>
            </a:ext>
          </a:extLst>
        </p:cNvPr>
        <p:cNvGrpSpPr/>
        <p:nvPr/>
      </p:nvGrpSpPr>
      <p:grpSpPr>
        <a:xfrm>
          <a:off x="0" y="0"/>
          <a:ext cx="0" cy="0"/>
          <a:chOff x="0" y="0"/>
          <a:chExt cx="0" cy="0"/>
        </a:xfrm>
      </p:grpSpPr>
      <p:pic>
        <p:nvPicPr>
          <p:cNvPr id="17" name="Picture 16" descr="A screenshot of a computer&#10;&#10;AI-generated content may be incorrect.">
            <a:extLst>
              <a:ext uri="{FF2B5EF4-FFF2-40B4-BE49-F238E27FC236}">
                <a16:creationId xmlns:a16="http://schemas.microsoft.com/office/drawing/2014/main" id="{AF6098DB-FBC4-F31F-860E-888F4E89EE73}"/>
              </a:ext>
            </a:extLst>
          </p:cNvPr>
          <p:cNvPicPr>
            <a:picLocks noChangeAspect="1"/>
          </p:cNvPicPr>
          <p:nvPr/>
        </p:nvPicPr>
        <p:blipFill>
          <a:blip r:embed="rId2"/>
          <a:srcRect t="42343"/>
          <a:stretch>
            <a:fillRect/>
          </a:stretch>
        </p:blipFill>
        <p:spPr>
          <a:xfrm>
            <a:off x="4679172" y="0"/>
            <a:ext cx="7772400" cy="2823724"/>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12213DC5-DEFA-A555-A12E-B25A232EBA47}"/>
              </a:ext>
            </a:extLst>
          </p:cNvPr>
          <p:cNvPicPr>
            <a:picLocks noChangeAspect="1"/>
          </p:cNvPicPr>
          <p:nvPr/>
        </p:nvPicPr>
        <p:blipFill>
          <a:blip r:embed="rId3"/>
          <a:srcRect t="17625"/>
          <a:stretch>
            <a:fillRect/>
          </a:stretch>
        </p:blipFill>
        <p:spPr>
          <a:xfrm>
            <a:off x="4679172" y="2178349"/>
            <a:ext cx="7772400" cy="4034276"/>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DFDACF9F-CC74-5767-127D-74C85891DBF3}"/>
              </a:ext>
            </a:extLst>
          </p:cNvPr>
          <p:cNvPicPr>
            <a:picLocks noChangeAspect="1"/>
          </p:cNvPicPr>
          <p:nvPr/>
        </p:nvPicPr>
        <p:blipFill>
          <a:blip r:embed="rId4"/>
          <a:srcRect t="15834" b="28417"/>
          <a:stretch>
            <a:fillRect/>
          </a:stretch>
        </p:blipFill>
        <p:spPr>
          <a:xfrm>
            <a:off x="4679172" y="4127700"/>
            <a:ext cx="7772400" cy="2730300"/>
          </a:xfrm>
          <a:prstGeom prst="rect">
            <a:avLst/>
          </a:prstGeom>
        </p:spPr>
      </p:pic>
      <p:sp>
        <p:nvSpPr>
          <p:cNvPr id="38" name="TextBox 37">
            <a:extLst>
              <a:ext uri="{FF2B5EF4-FFF2-40B4-BE49-F238E27FC236}">
                <a16:creationId xmlns:a16="http://schemas.microsoft.com/office/drawing/2014/main" id="{CFE40BF0-A703-46F6-ED4F-A530907048D0}"/>
              </a:ext>
            </a:extLst>
          </p:cNvPr>
          <p:cNvSpPr txBox="1"/>
          <p:nvPr/>
        </p:nvSpPr>
        <p:spPr>
          <a:xfrm>
            <a:off x="636832" y="2502830"/>
            <a:ext cx="4042339" cy="2862322"/>
          </a:xfrm>
          <a:prstGeom prst="rect">
            <a:avLst/>
          </a:prstGeom>
          <a:noFill/>
        </p:spPr>
        <p:txBody>
          <a:bodyPr wrap="square" rtlCol="0">
            <a:spAutoFit/>
          </a:bodyPr>
          <a:lstStyle/>
          <a:p>
            <a:r>
              <a:rPr lang="en-US" sz="2000" dirty="0"/>
              <a:t>To ensure a consistent feel across government departments I looked around to see how they had tackled similar designs. The best one I found was the skills for careers training offered by the Department for Education. But other sites also followed a similar layout.</a:t>
            </a:r>
          </a:p>
        </p:txBody>
      </p:sp>
      <p:sp>
        <p:nvSpPr>
          <p:cNvPr id="39" name="Rectangle 38">
            <a:extLst>
              <a:ext uri="{FF2B5EF4-FFF2-40B4-BE49-F238E27FC236}">
                <a16:creationId xmlns:a16="http://schemas.microsoft.com/office/drawing/2014/main" id="{8CFFC4C8-D925-59F7-E247-6F5452668599}"/>
              </a:ext>
            </a:extLst>
          </p:cNvPr>
          <p:cNvSpPr/>
          <p:nvPr/>
        </p:nvSpPr>
        <p:spPr>
          <a:xfrm>
            <a:off x="4679172" y="0"/>
            <a:ext cx="2992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0" name="TextBox 39">
            <a:extLst>
              <a:ext uri="{FF2B5EF4-FFF2-40B4-BE49-F238E27FC236}">
                <a16:creationId xmlns:a16="http://schemas.microsoft.com/office/drawing/2014/main" id="{021EEAE6-6E46-7CCE-7DEB-6A28241CAD0C}"/>
              </a:ext>
            </a:extLst>
          </p:cNvPr>
          <p:cNvSpPr txBox="1"/>
          <p:nvPr/>
        </p:nvSpPr>
        <p:spPr>
          <a:xfrm>
            <a:off x="636833" y="1192155"/>
            <a:ext cx="4042339" cy="1200329"/>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DESIGN B INSPIRATION</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61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874E7-F1F5-87EE-B29D-754813BFC37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927D34B-0FA1-3E5B-F4AF-67A88BC66837}"/>
              </a:ext>
            </a:extLst>
          </p:cNvPr>
          <p:cNvSpPr txBox="1"/>
          <p:nvPr/>
        </p:nvSpPr>
        <p:spPr>
          <a:xfrm>
            <a:off x="636833" y="1385861"/>
            <a:ext cx="10918334" cy="4770537"/>
          </a:xfrm>
          <a:prstGeom prst="rect">
            <a:avLst/>
          </a:prstGeom>
          <a:noFill/>
        </p:spPr>
        <p:txBody>
          <a:bodyPr wrap="square">
            <a:spAutoFit/>
          </a:bodyPr>
          <a:lstStyle/>
          <a:p>
            <a:r>
              <a:rPr lang="en-GB" sz="1900" dirty="0"/>
              <a:t>There were mixed responses and preferences from the key stakeholders regarding the dedicated pages. One stakeholder preferred the training focused design, feeling it would be better received by users, whilst the other two preferred the data focused, feeling it would spark more of a reaction to do the training. </a:t>
            </a:r>
          </a:p>
          <a:p>
            <a:endParaRPr lang="en-GB" sz="1900" dirty="0"/>
          </a:p>
          <a:p>
            <a:r>
              <a:rPr lang="en-GB" sz="1900" dirty="0"/>
              <a:t>When speaking about the homepage section they all preferred the first data-driven design but did like the positive outcomes being highlighted in the second design. </a:t>
            </a:r>
          </a:p>
          <a:p>
            <a:endParaRPr lang="en-GB" sz="1900" dirty="0"/>
          </a:p>
          <a:p>
            <a:r>
              <a:rPr lang="en-GB" sz="1900" dirty="0"/>
              <a:t>Overall, the data focused design was the preferred from the stakeholders. However, I was still confident from the discovery research findings that the main users of Portal (conveyancers and paralegals who submit the applications) would be more interested in how training can help speed up their applications than seeing the organisation’s data. The data would actually be of more interest to account managers who don’t access the online portal regularly.</a:t>
            </a:r>
          </a:p>
          <a:p>
            <a:endParaRPr lang="en-GB" sz="1900" dirty="0"/>
          </a:p>
          <a:p>
            <a:r>
              <a:rPr lang="en-GB" sz="1900" dirty="0"/>
              <a:t>I suggested the best course of action would be to test both designs in user research to observe user behaviour before refining the final design.</a:t>
            </a:r>
          </a:p>
        </p:txBody>
      </p:sp>
      <p:sp>
        <p:nvSpPr>
          <p:cNvPr id="12" name="TextBox 11">
            <a:extLst>
              <a:ext uri="{FF2B5EF4-FFF2-40B4-BE49-F238E27FC236}">
                <a16:creationId xmlns:a16="http://schemas.microsoft.com/office/drawing/2014/main" id="{15555E4E-9090-B625-708F-40FDB0227C1B}"/>
              </a:ext>
            </a:extLst>
          </p:cNvPr>
          <p:cNvSpPr txBox="1"/>
          <p:nvPr/>
        </p:nvSpPr>
        <p:spPr>
          <a:xfrm>
            <a:off x="636833" y="616422"/>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FEEDBACK FROM STAKEHOLDERS</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352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83170-F511-8948-D682-19F9B391645B}"/>
            </a:ext>
          </a:extLst>
        </p:cNvPr>
        <p:cNvGrpSpPr/>
        <p:nvPr/>
      </p:nvGrpSpPr>
      <p:grpSpPr>
        <a:xfrm>
          <a:off x="0" y="0"/>
          <a:ext cx="0" cy="0"/>
          <a:chOff x="0" y="0"/>
          <a:chExt cx="0" cy="0"/>
        </a:xfrm>
      </p:grpSpPr>
      <p:pic>
        <p:nvPicPr>
          <p:cNvPr id="8" name="Picture 7" descr="Aerial view of a row of houses&#10;&#10;Description automatically generated">
            <a:extLst>
              <a:ext uri="{FF2B5EF4-FFF2-40B4-BE49-F238E27FC236}">
                <a16:creationId xmlns:a16="http://schemas.microsoft.com/office/drawing/2014/main" id="{4C00B520-F23D-3B3B-5A14-377A9B485B5E}"/>
              </a:ext>
            </a:extLst>
          </p:cNvPr>
          <p:cNvPicPr>
            <a:picLocks noChangeAspect="1"/>
          </p:cNvPicPr>
          <p:nvPr/>
        </p:nvPicPr>
        <p:blipFill rotWithShape="1">
          <a:blip r:embed="rId2"/>
          <a:srcRect l="34877" r="4985"/>
          <a:stretch/>
        </p:blipFill>
        <p:spPr>
          <a:xfrm>
            <a:off x="-2564137" y="7441163"/>
            <a:ext cx="6256421" cy="6858000"/>
          </a:xfrm>
          <a:prstGeom prst="rect">
            <a:avLst/>
          </a:prstGeom>
        </p:spPr>
      </p:pic>
      <p:sp>
        <p:nvSpPr>
          <p:cNvPr id="9" name="Rectangle 8">
            <a:extLst>
              <a:ext uri="{FF2B5EF4-FFF2-40B4-BE49-F238E27FC236}">
                <a16:creationId xmlns:a16="http://schemas.microsoft.com/office/drawing/2014/main" id="{E447519E-02A5-D44E-4B6B-B911D3F81E89}"/>
              </a:ext>
            </a:extLst>
          </p:cNvPr>
          <p:cNvSpPr/>
          <p:nvPr/>
        </p:nvSpPr>
        <p:spPr>
          <a:xfrm>
            <a:off x="-2564137" y="7613779"/>
            <a:ext cx="6242690" cy="6858000"/>
          </a:xfrm>
          <a:prstGeom prst="rect">
            <a:avLst/>
          </a:prstGeom>
          <a:solidFill>
            <a:srgbClr val="40404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914DBD9-0923-55D4-8C59-2B7263238F37}"/>
              </a:ext>
            </a:extLst>
          </p:cNvPr>
          <p:cNvSpPr txBox="1"/>
          <p:nvPr/>
        </p:nvSpPr>
        <p:spPr>
          <a:xfrm>
            <a:off x="664065" y="1720826"/>
            <a:ext cx="7979191" cy="646331"/>
          </a:xfrm>
          <a:prstGeom prst="rect">
            <a:avLst/>
          </a:prstGeom>
          <a:noFill/>
        </p:spPr>
        <p:txBody>
          <a:bodyPr wrap="square">
            <a:spAutoFit/>
          </a:bodyPr>
          <a:lstStyle/>
          <a:p>
            <a:pPr lvl="0"/>
            <a:r>
              <a:rPr lang="en-GB" sz="3600" b="1" dirty="0">
                <a:solidFill>
                  <a:schemeClr val="accent2">
                    <a:lumMod val="75000"/>
                  </a:schemeClr>
                </a:solidFill>
                <a:latin typeface="Arial" panose="020B0604020202020204" pitchFamily="34" charset="0"/>
                <a:ea typeface="Calibri" panose="020F0502020204030204" pitchFamily="34" charset="0"/>
                <a:cs typeface="Times New Roman" panose="02020603050405020304" pitchFamily="18" charset="0"/>
              </a:rPr>
              <a:t>SCOPE OF THE PROJECT</a:t>
            </a:r>
            <a:endParaRPr lang="en-GB" sz="4000" b="1"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7F3074F-1FD3-6DDD-6A44-84F7F777AEE7}"/>
              </a:ext>
            </a:extLst>
          </p:cNvPr>
          <p:cNvSpPr txBox="1"/>
          <p:nvPr/>
        </p:nvSpPr>
        <p:spPr>
          <a:xfrm>
            <a:off x="664065" y="2539773"/>
            <a:ext cx="10918334" cy="2308324"/>
          </a:xfrm>
          <a:prstGeom prst="rect">
            <a:avLst/>
          </a:prstGeom>
          <a:noFill/>
        </p:spPr>
        <p:txBody>
          <a:bodyPr wrap="square">
            <a:spAutoFit/>
          </a:bodyPr>
          <a:lstStyle/>
          <a:p>
            <a:r>
              <a:rPr lang="en-GB" sz="2400" dirty="0"/>
              <a:t>Design a dedicated area within HM Land Registry’s Business Portal that displays the data for application errors that could have been avoided. The project will be successful if our business users can easily locate the information, understand what errors are being made and how frequently and access relevant training to avoid the same errors in the future. I also added an additional element to visualise how the data could be displayed in the future.</a:t>
            </a:r>
          </a:p>
        </p:txBody>
      </p:sp>
    </p:spTree>
    <p:extLst>
      <p:ext uri="{BB962C8B-B14F-4D97-AF65-F5344CB8AC3E}">
        <p14:creationId xmlns:p14="http://schemas.microsoft.com/office/powerpoint/2010/main" val="1366723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55D0A-41DF-E2AE-5F85-94BE2B72ADA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DDE5E8-348C-B475-6927-50BF19C70965}"/>
              </a:ext>
            </a:extLst>
          </p:cNvPr>
          <p:cNvSpPr txBox="1"/>
          <p:nvPr/>
        </p:nvSpPr>
        <p:spPr>
          <a:xfrm>
            <a:off x="664066" y="1765871"/>
            <a:ext cx="10918334" cy="4093428"/>
          </a:xfrm>
          <a:prstGeom prst="rect">
            <a:avLst/>
          </a:prstGeom>
          <a:noFill/>
        </p:spPr>
        <p:txBody>
          <a:bodyPr wrap="square">
            <a:spAutoFit/>
          </a:bodyPr>
          <a:lstStyle/>
          <a:p>
            <a:r>
              <a:rPr lang="en-GB" sz="2000" dirty="0"/>
              <a:t>The feedback was really positive from the team who would be building the designs and from the product owner responsible for the service. Both designs were well received, and they agreed it would be best to conduct A B testing with users to choose the best design/refine the designs into one. </a:t>
            </a:r>
          </a:p>
          <a:p>
            <a:endParaRPr lang="en-GB" sz="2000" dirty="0"/>
          </a:p>
          <a:p>
            <a:r>
              <a:rPr lang="en-GB" sz="2000" dirty="0"/>
              <a:t>Product were pleased as the designs were all in scope for the timeframe we had. </a:t>
            </a:r>
          </a:p>
          <a:p>
            <a:endParaRPr lang="en-GB" sz="2000" dirty="0"/>
          </a:p>
          <a:p>
            <a:r>
              <a:rPr lang="en-GB" sz="2000" dirty="0"/>
              <a:t>I also took this opportunity to ask the developers and testers if the designs were feasible to build and that nothing would take too long. They said all of it was simple enough, a little more complex where data would be pulled through but nothing out of scope.</a:t>
            </a:r>
          </a:p>
          <a:p>
            <a:endParaRPr lang="en-GB" sz="2000" dirty="0"/>
          </a:p>
          <a:p>
            <a:r>
              <a:rPr lang="en-GB" sz="2000" dirty="0"/>
              <a:t>Finally, the user researcher felt that the designs met the needs of the users based on the discovery findings, expressing that the training focused design seemed particularly promising.</a:t>
            </a:r>
          </a:p>
        </p:txBody>
      </p:sp>
      <p:sp>
        <p:nvSpPr>
          <p:cNvPr id="12" name="TextBox 11">
            <a:extLst>
              <a:ext uri="{FF2B5EF4-FFF2-40B4-BE49-F238E27FC236}">
                <a16:creationId xmlns:a16="http://schemas.microsoft.com/office/drawing/2014/main" id="{61B1F87D-30CF-3376-480A-3A0399555865}"/>
              </a:ext>
            </a:extLst>
          </p:cNvPr>
          <p:cNvSpPr txBox="1"/>
          <p:nvPr/>
        </p:nvSpPr>
        <p:spPr>
          <a:xfrm>
            <a:off x="664066" y="937055"/>
            <a:ext cx="106026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FEEDBACK FROM MULTI-DISCIPLINARY TEAM</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31081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5048B-6CA6-0E6B-65B6-F5D5E2065FC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80EA2E7-7297-CD27-A2C8-760C86039A6B}"/>
              </a:ext>
            </a:extLst>
          </p:cNvPr>
          <p:cNvSpPr txBox="1"/>
          <p:nvPr/>
        </p:nvSpPr>
        <p:spPr>
          <a:xfrm>
            <a:off x="664066" y="626222"/>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PLANNING A B TESTING WITH USERS</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B30C95B4-41A9-381E-AD9C-4D0A18585994}"/>
              </a:ext>
            </a:extLst>
          </p:cNvPr>
          <p:cNvSpPr txBox="1"/>
          <p:nvPr/>
        </p:nvSpPr>
        <p:spPr>
          <a:xfrm>
            <a:off x="664066" y="1505396"/>
            <a:ext cx="4964838" cy="2862322"/>
          </a:xfrm>
          <a:prstGeom prst="rect">
            <a:avLst/>
          </a:prstGeom>
          <a:noFill/>
        </p:spPr>
        <p:txBody>
          <a:bodyPr wrap="square">
            <a:spAutoFit/>
          </a:bodyPr>
          <a:lstStyle/>
          <a:p>
            <a:r>
              <a:rPr lang="en-GB" sz="2000" dirty="0"/>
              <a:t>As agreed with the team and stakeholders the designs were taken out for A B testing with users. For this I created high-fidelity coded prototypes using the GOV Prototype kit. This meant users could test a prototype that felt like the ‘real thing’ allowing them to focus on the actual design content, giving us the best possible findings. </a:t>
            </a:r>
          </a:p>
        </p:txBody>
      </p:sp>
      <p:sp>
        <p:nvSpPr>
          <p:cNvPr id="7" name="TextBox 6">
            <a:extLst>
              <a:ext uri="{FF2B5EF4-FFF2-40B4-BE49-F238E27FC236}">
                <a16:creationId xmlns:a16="http://schemas.microsoft.com/office/drawing/2014/main" id="{73640CF5-F0C6-1B25-7CE2-FFEE0428BE0F}"/>
              </a:ext>
            </a:extLst>
          </p:cNvPr>
          <p:cNvSpPr txBox="1"/>
          <p:nvPr/>
        </p:nvSpPr>
        <p:spPr>
          <a:xfrm>
            <a:off x="664066" y="4600562"/>
            <a:ext cx="10795622" cy="1631216"/>
          </a:xfrm>
          <a:prstGeom prst="rect">
            <a:avLst/>
          </a:prstGeom>
          <a:noFill/>
        </p:spPr>
        <p:txBody>
          <a:bodyPr wrap="square">
            <a:spAutoFit/>
          </a:bodyPr>
          <a:lstStyle/>
          <a:p>
            <a:r>
              <a:rPr lang="en-GB" sz="2000" dirty="0"/>
              <a:t>Whilst I built the coded prototypes the user researcher began to write the research plan and discussion guide. We also had a meeting to discuss what I wanted to learn from the research to ensure that the final design could be built and would meet user needs. We decided that we would let users move through prototypes on their own to observe their behaviour before then asking non-leading questions to learn about their thoughts of the designs.</a:t>
            </a:r>
            <a:endParaRPr lang="en-US" sz="2000" dirty="0"/>
          </a:p>
        </p:txBody>
      </p:sp>
      <p:pic>
        <p:nvPicPr>
          <p:cNvPr id="11" name="Picture 10" descr="A screenshot of a computer program&#10;&#10;AI-generated content may be incorrect.">
            <a:extLst>
              <a:ext uri="{FF2B5EF4-FFF2-40B4-BE49-F238E27FC236}">
                <a16:creationId xmlns:a16="http://schemas.microsoft.com/office/drawing/2014/main" id="{ADFE7A72-B39F-4F66-AA56-07FC41FDAEF2}"/>
              </a:ext>
            </a:extLst>
          </p:cNvPr>
          <p:cNvPicPr>
            <a:picLocks noChangeAspect="1"/>
          </p:cNvPicPr>
          <p:nvPr/>
        </p:nvPicPr>
        <p:blipFill>
          <a:blip r:embed="rId2"/>
          <a:stretch>
            <a:fillRect/>
          </a:stretch>
        </p:blipFill>
        <p:spPr>
          <a:xfrm>
            <a:off x="6096001" y="1505396"/>
            <a:ext cx="5070764" cy="2913995"/>
          </a:xfrm>
          <a:prstGeom prst="rect">
            <a:avLst/>
          </a:prstGeom>
        </p:spPr>
      </p:pic>
    </p:spTree>
    <p:extLst>
      <p:ext uri="{BB962C8B-B14F-4D97-AF65-F5344CB8AC3E}">
        <p14:creationId xmlns:p14="http://schemas.microsoft.com/office/powerpoint/2010/main" val="515450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A97FF-75BB-5E3A-D44F-A8DE1EB7584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FE9A0F7-1317-6C36-3745-FA610FA89829}"/>
              </a:ext>
            </a:extLst>
          </p:cNvPr>
          <p:cNvSpPr txBox="1"/>
          <p:nvPr/>
        </p:nvSpPr>
        <p:spPr>
          <a:xfrm>
            <a:off x="735318" y="1433362"/>
            <a:ext cx="10918334" cy="5632311"/>
          </a:xfrm>
          <a:prstGeom prst="rect">
            <a:avLst/>
          </a:prstGeom>
          <a:noFill/>
        </p:spPr>
        <p:txBody>
          <a:bodyPr wrap="square">
            <a:spAutoFit/>
          </a:bodyPr>
          <a:lstStyle/>
          <a:p>
            <a:r>
              <a:rPr lang="en-GB" sz="2000" dirty="0"/>
              <a:t>We were able to test the designs with 10 users over the course of a week with each session lasting 45 minutes to an hour. They were each given a link to the prototype and asked to share their screen on a video call.</a:t>
            </a:r>
          </a:p>
          <a:p>
            <a:endParaRPr lang="en-GB" sz="2000" dirty="0"/>
          </a:p>
          <a:p>
            <a:r>
              <a:rPr lang="en-GB" sz="2000" dirty="0"/>
              <a:t>First the user researcher asked background information questions, e.g. their job role, how long they’d been doing it, their usual tasks and their familiarity with using Land Registry services. This was to give additional context and insight to the findings.</a:t>
            </a:r>
          </a:p>
          <a:p>
            <a:endParaRPr lang="en-GB" sz="2000" dirty="0"/>
          </a:p>
          <a:p>
            <a:r>
              <a:rPr lang="en-GB" sz="2000" dirty="0"/>
              <a:t>Users then went through the designs as we observed their behaviour and listened to their thoughts and feedback. Half the users were shown design A first and the other half were shown design B first. This was to give each design a fair chance to be viewed first, as the second design that’s seen will always be ‘tainted’ by opinions from the first.</a:t>
            </a:r>
          </a:p>
          <a:p>
            <a:endParaRPr lang="en-GB" sz="2000" dirty="0"/>
          </a:p>
          <a:p>
            <a:r>
              <a:rPr lang="en-GB" sz="2000" dirty="0"/>
              <a:t>We finished up by asking any follow up questions that allowed us to get clarity in some cases as well as more in-depth feedback. Throughout the research session I was also taking notes in a Mural board.</a:t>
            </a:r>
          </a:p>
          <a:p>
            <a:endParaRPr lang="en-GB" sz="2000" dirty="0"/>
          </a:p>
          <a:p>
            <a:r>
              <a:rPr lang="en-GB" sz="2000" dirty="0"/>
              <a:t> </a:t>
            </a:r>
          </a:p>
        </p:txBody>
      </p:sp>
      <p:sp>
        <p:nvSpPr>
          <p:cNvPr id="12" name="TextBox 11">
            <a:extLst>
              <a:ext uri="{FF2B5EF4-FFF2-40B4-BE49-F238E27FC236}">
                <a16:creationId xmlns:a16="http://schemas.microsoft.com/office/drawing/2014/main" id="{D2E67C7D-4E21-59FE-4EB1-6352865F9AEB}"/>
              </a:ext>
            </a:extLst>
          </p:cNvPr>
          <p:cNvSpPr txBox="1"/>
          <p:nvPr/>
        </p:nvSpPr>
        <p:spPr>
          <a:xfrm>
            <a:off x="735318" y="675798"/>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CONDUCTING THE USER RESEARCH</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4260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83F3B6-B5E2-E9F1-AF3C-749DF23128D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B02E021-C034-3CBC-3554-C92ADFB04C66}"/>
              </a:ext>
            </a:extLst>
          </p:cNvPr>
          <p:cNvSpPr txBox="1"/>
          <p:nvPr/>
        </p:nvSpPr>
        <p:spPr>
          <a:xfrm>
            <a:off x="687619" y="1"/>
            <a:ext cx="7072726" cy="2107096"/>
          </a:xfrm>
          <a:prstGeom prst="rect">
            <a:avLst/>
          </a:prstGeom>
        </p:spPr>
        <p:txBody>
          <a:bodyPr vert="horz" lIns="91440" tIns="45720" rIns="91440" bIns="45720" rtlCol="0" anchor="ctr">
            <a:normAutofit/>
          </a:bodyPr>
          <a:lstStyle/>
          <a:p>
            <a:pPr lvl="0" defTabSz="914400">
              <a:lnSpc>
                <a:spcPct val="90000"/>
              </a:lnSpc>
              <a:spcBef>
                <a:spcPct val="0"/>
              </a:spcBef>
              <a:spcAft>
                <a:spcPts val="600"/>
              </a:spcAft>
            </a:pPr>
            <a:r>
              <a:rPr lang="en-US" sz="3600" b="1" dirty="0">
                <a:solidFill>
                  <a:srgbClr val="789903"/>
                </a:solidFill>
                <a:latin typeface="+mj-lt"/>
                <a:ea typeface="+mj-ea"/>
                <a:cs typeface="+mj-cs"/>
              </a:rPr>
              <a:t>USER RESEARCH ANALYSIS</a:t>
            </a:r>
            <a:endParaRPr lang="en-US" sz="3600" b="1" dirty="0">
              <a:solidFill>
                <a:srgbClr val="789903"/>
              </a:solidFill>
              <a:effectLst/>
              <a:latin typeface="+mj-lt"/>
              <a:ea typeface="+mj-ea"/>
              <a:cs typeface="+mj-cs"/>
            </a:endParaRPr>
          </a:p>
        </p:txBody>
      </p:sp>
      <p:pic>
        <p:nvPicPr>
          <p:cNvPr id="3" name="Picture 2" descr="A screenshot of a computer screen&#10;&#10;AI-generated content may be incorrect.">
            <a:extLst>
              <a:ext uri="{FF2B5EF4-FFF2-40B4-BE49-F238E27FC236}">
                <a16:creationId xmlns:a16="http://schemas.microsoft.com/office/drawing/2014/main" id="{ABE8EA57-FA44-5686-8261-D71DE4CD706B}"/>
              </a:ext>
            </a:extLst>
          </p:cNvPr>
          <p:cNvPicPr>
            <a:picLocks noChangeAspect="1"/>
          </p:cNvPicPr>
          <p:nvPr/>
        </p:nvPicPr>
        <p:blipFill>
          <a:blip r:embed="rId2"/>
          <a:srcRect t="15389" b="2581"/>
          <a:stretch>
            <a:fillRect/>
          </a:stretch>
        </p:blipFill>
        <p:spPr>
          <a:xfrm>
            <a:off x="20" y="2987849"/>
            <a:ext cx="12191980" cy="507558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TextBox 4">
            <a:extLst>
              <a:ext uri="{FF2B5EF4-FFF2-40B4-BE49-F238E27FC236}">
                <a16:creationId xmlns:a16="http://schemas.microsoft.com/office/drawing/2014/main" id="{921AEE27-4AF3-BF8B-F896-AD34A38F1C3E}"/>
              </a:ext>
            </a:extLst>
          </p:cNvPr>
          <p:cNvSpPr txBox="1"/>
          <p:nvPr/>
        </p:nvSpPr>
        <p:spPr>
          <a:xfrm>
            <a:off x="687619" y="880753"/>
            <a:ext cx="10816762" cy="2452687"/>
          </a:xfrm>
          <a:prstGeom prst="rect">
            <a:avLst/>
          </a:prstGeom>
        </p:spPr>
        <p:txBody>
          <a:bodyPr vert="horz" lIns="91440" tIns="45720" rIns="91440" bIns="45720" rtlCol="0" anchor="ctr">
            <a:normAutofit/>
          </a:bodyPr>
          <a:lstStyle/>
          <a:p>
            <a:pPr defTabSz="914400">
              <a:lnSpc>
                <a:spcPct val="90000"/>
              </a:lnSpc>
              <a:spcAft>
                <a:spcPts val="600"/>
              </a:spcAft>
            </a:pPr>
            <a:r>
              <a:rPr lang="en-US" sz="2000" dirty="0"/>
              <a:t>Once all the sessions were complete the user researcher invited me to an analysis session to discuss what we had observed and begin </a:t>
            </a:r>
            <a:r>
              <a:rPr lang="en-US" sz="2000" dirty="0" err="1"/>
              <a:t>synthesising</a:t>
            </a:r>
            <a:r>
              <a:rPr lang="en-US" sz="2000" dirty="0"/>
              <a:t> the note-taking done by myself and other observers. </a:t>
            </a:r>
          </a:p>
        </p:txBody>
      </p:sp>
    </p:spTree>
    <p:extLst>
      <p:ext uri="{BB962C8B-B14F-4D97-AF65-F5344CB8AC3E}">
        <p14:creationId xmlns:p14="http://schemas.microsoft.com/office/powerpoint/2010/main" val="3026995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643B6-952D-E4FD-ED90-11A9011248B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CE2044E-2B9D-2B73-91FB-79E6B1CA97AA}"/>
              </a:ext>
            </a:extLst>
          </p:cNvPr>
          <p:cNvSpPr txBox="1"/>
          <p:nvPr/>
        </p:nvSpPr>
        <p:spPr>
          <a:xfrm>
            <a:off x="664066" y="3469409"/>
            <a:ext cx="10918334" cy="1631216"/>
          </a:xfrm>
          <a:prstGeom prst="rect">
            <a:avLst/>
          </a:prstGeom>
          <a:noFill/>
        </p:spPr>
        <p:txBody>
          <a:bodyPr wrap="square">
            <a:spAutoFit/>
          </a:bodyPr>
          <a:lstStyle/>
          <a:p>
            <a:r>
              <a:rPr lang="en-GB" sz="2000" dirty="0"/>
              <a:t>This quote from renowned designer Jakob Nielsen felt really apt, because whilst many users said they liked the data focused design with that key data upfront, we actually observed  that users were far more likely to click through to the training resource when in the training focused design (B). They expressed that it was useful to see the type of training and length of time, to plan when they could fit a quick bit of training in. </a:t>
            </a:r>
          </a:p>
        </p:txBody>
      </p:sp>
      <p:sp>
        <p:nvSpPr>
          <p:cNvPr id="12" name="TextBox 11">
            <a:extLst>
              <a:ext uri="{FF2B5EF4-FFF2-40B4-BE49-F238E27FC236}">
                <a16:creationId xmlns:a16="http://schemas.microsoft.com/office/drawing/2014/main" id="{5353FD18-C0C3-C705-361F-14B9B4EF181E}"/>
              </a:ext>
            </a:extLst>
          </p:cNvPr>
          <p:cNvSpPr txBox="1"/>
          <p:nvPr/>
        </p:nvSpPr>
        <p:spPr>
          <a:xfrm>
            <a:off x="664066" y="1508555"/>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USER RESEARCH FINDINGS</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EC21AAE4-CC01-D151-E499-6ABA75CA0FB6}"/>
              </a:ext>
            </a:extLst>
          </p:cNvPr>
          <p:cNvSpPr txBox="1"/>
          <p:nvPr/>
        </p:nvSpPr>
        <p:spPr>
          <a:xfrm>
            <a:off x="664066" y="2442815"/>
            <a:ext cx="8137034" cy="830997"/>
          </a:xfrm>
          <a:prstGeom prst="rect">
            <a:avLst/>
          </a:prstGeom>
          <a:noFill/>
        </p:spPr>
        <p:txBody>
          <a:bodyPr wrap="square">
            <a:spAutoFit/>
          </a:bodyPr>
          <a:lstStyle/>
          <a:p>
            <a:r>
              <a:rPr lang="en-GB" sz="2400" b="1" i="1" u="none" strike="noStrike" dirty="0">
                <a:solidFill>
                  <a:srgbClr val="212121"/>
                </a:solidFill>
                <a:effectLst/>
                <a:latin typeface="Arial" panose="020B0604020202020204" pitchFamily="34" charset="0"/>
              </a:rPr>
              <a:t>“Pay attention to what users do, not what they say.” (Nielsen, 2001.)</a:t>
            </a:r>
            <a:endParaRPr lang="en-US" sz="2400" i="1" dirty="0"/>
          </a:p>
        </p:txBody>
      </p:sp>
    </p:spTree>
    <p:extLst>
      <p:ext uri="{BB962C8B-B14F-4D97-AF65-F5344CB8AC3E}">
        <p14:creationId xmlns:p14="http://schemas.microsoft.com/office/powerpoint/2010/main" val="80179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9796A-D08E-3BE5-1EA4-F7353694876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F98A10B-2D9C-8DF6-885D-7D2667C06A2F}"/>
              </a:ext>
            </a:extLst>
          </p:cNvPr>
          <p:cNvSpPr txBox="1"/>
          <p:nvPr/>
        </p:nvSpPr>
        <p:spPr>
          <a:xfrm>
            <a:off x="664066" y="1322129"/>
            <a:ext cx="10918334" cy="5016758"/>
          </a:xfrm>
          <a:prstGeom prst="rect">
            <a:avLst/>
          </a:prstGeom>
          <a:noFill/>
        </p:spPr>
        <p:txBody>
          <a:bodyPr wrap="square">
            <a:spAutoFit/>
          </a:bodyPr>
          <a:lstStyle/>
          <a:p>
            <a:endParaRPr lang="en-GB" sz="2000" dirty="0"/>
          </a:p>
          <a:p>
            <a:r>
              <a:rPr lang="en-GB" sz="2000" dirty="0"/>
              <a:t>We also received useful feedback showing no strong preference for design A over B but requests for a combination of the two. Users:</a:t>
            </a:r>
          </a:p>
          <a:p>
            <a:endParaRPr lang="en-GB" sz="2000" dirty="0"/>
          </a:p>
          <a:p>
            <a:pPr marL="342900" indent="-342900">
              <a:buFont typeface="Arial" panose="020B0604020202020204" pitchFamily="34" charset="0"/>
              <a:buChar char="•"/>
            </a:pPr>
            <a:r>
              <a:rPr lang="en-GB" sz="2000" dirty="0"/>
              <a:t>Found the design A homepage to be more engaging </a:t>
            </a:r>
          </a:p>
          <a:p>
            <a:pPr marL="342900" indent="-342900">
              <a:buFont typeface="Arial" panose="020B0604020202020204" pitchFamily="34" charset="0"/>
              <a:buChar char="•"/>
            </a:pPr>
            <a:r>
              <a:rPr lang="en-GB" sz="2000" dirty="0"/>
              <a:t>Found the language on design B’s homepage to be incentivising </a:t>
            </a:r>
          </a:p>
          <a:p>
            <a:pPr marL="342900" indent="-342900">
              <a:buFont typeface="Arial" panose="020B0604020202020204" pitchFamily="34" charset="0"/>
              <a:buChar char="•"/>
            </a:pPr>
            <a:r>
              <a:rPr lang="en-GB" sz="2000" dirty="0"/>
              <a:t>Felt the avoidable requisition data was lost if at the bottom of the page</a:t>
            </a:r>
          </a:p>
          <a:p>
            <a:pPr marL="342900" indent="-342900">
              <a:buFont typeface="Arial" panose="020B0604020202020204" pitchFamily="34" charset="0"/>
              <a:buChar char="•"/>
            </a:pPr>
            <a:r>
              <a:rPr lang="en-GB" sz="2000" dirty="0"/>
              <a:t>Liked seeing their company name in the data table as it felt more personalised</a:t>
            </a:r>
          </a:p>
          <a:p>
            <a:pPr marL="342900" indent="-342900">
              <a:buFont typeface="Arial" panose="020B0604020202020204" pitchFamily="34" charset="0"/>
              <a:buChar char="•"/>
            </a:pPr>
            <a:r>
              <a:rPr lang="en-GB" sz="2000" dirty="0"/>
              <a:t>Understood the language of avoidable requisitions and requisition reasons</a:t>
            </a:r>
          </a:p>
          <a:p>
            <a:pPr marL="342900" indent="-342900">
              <a:buFont typeface="Arial" panose="020B0604020202020204" pitchFamily="34" charset="0"/>
              <a:buChar char="•"/>
            </a:pPr>
            <a:r>
              <a:rPr lang="en-GB" sz="2000" dirty="0"/>
              <a:t>Some users found the word ‘training’ to be a bit patronising</a:t>
            </a:r>
          </a:p>
          <a:p>
            <a:pPr marL="342900" indent="-342900">
              <a:buFont typeface="Arial" panose="020B0604020202020204" pitchFamily="34" charset="0"/>
              <a:buChar char="•"/>
            </a:pPr>
            <a:r>
              <a:rPr lang="en-GB" sz="2000" dirty="0"/>
              <a:t>Most users either didn’t notice the submitted date or said this wasn’t necessary.</a:t>
            </a:r>
          </a:p>
          <a:p>
            <a:pPr marL="342900" indent="-342900">
              <a:buFont typeface="Arial" panose="020B0604020202020204" pitchFamily="34" charset="0"/>
              <a:buChar char="•"/>
            </a:pPr>
            <a:r>
              <a:rPr lang="en-GB" sz="2000" dirty="0"/>
              <a:t>All users expressed an interest in the data and undertaking bitesize training as a result.</a:t>
            </a:r>
          </a:p>
          <a:p>
            <a:pPr marL="342900" indent="-342900">
              <a:buFont typeface="Arial" panose="020B0604020202020204" pitchFamily="34" charset="0"/>
              <a:buChar char="•"/>
            </a:pPr>
            <a:endParaRPr lang="en-GB" sz="2000" dirty="0"/>
          </a:p>
          <a:p>
            <a:r>
              <a:rPr lang="en-GB" sz="2000" dirty="0"/>
              <a:t>Overall, both designs succeeded in meeting the initial brief as users were able to easily locate the avoidable requisition information, understood the information contained in the page felt incentivised to complete the training supplied in the page.</a:t>
            </a:r>
          </a:p>
        </p:txBody>
      </p:sp>
      <p:sp>
        <p:nvSpPr>
          <p:cNvPr id="12" name="TextBox 11">
            <a:extLst>
              <a:ext uri="{FF2B5EF4-FFF2-40B4-BE49-F238E27FC236}">
                <a16:creationId xmlns:a16="http://schemas.microsoft.com/office/drawing/2014/main" id="{AB8AEEE1-7F12-2E11-7098-ADC73E92859D}"/>
              </a:ext>
            </a:extLst>
          </p:cNvPr>
          <p:cNvSpPr txBox="1"/>
          <p:nvPr/>
        </p:nvSpPr>
        <p:spPr>
          <a:xfrm>
            <a:off x="664066" y="806426"/>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USER RESEARCH FINDINGS</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2374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F9E07-0F2C-DFFE-C472-94914BA7FD9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0EC9384-C3E1-B4D7-1393-89AC41841410}"/>
              </a:ext>
            </a:extLst>
          </p:cNvPr>
          <p:cNvSpPr txBox="1"/>
          <p:nvPr/>
        </p:nvSpPr>
        <p:spPr>
          <a:xfrm>
            <a:off x="3750771" y="511547"/>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FINAL DESIGN</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94F1CEA-E78A-14FE-FEC9-3773EB94D523}"/>
              </a:ext>
            </a:extLst>
          </p:cNvPr>
          <p:cNvSpPr txBox="1"/>
          <p:nvPr/>
        </p:nvSpPr>
        <p:spPr>
          <a:xfrm>
            <a:off x="3750769" y="1523125"/>
            <a:ext cx="7772399" cy="3139321"/>
          </a:xfrm>
          <a:prstGeom prst="rect">
            <a:avLst/>
          </a:prstGeom>
          <a:noFill/>
        </p:spPr>
        <p:txBody>
          <a:bodyPr wrap="square">
            <a:spAutoFit/>
          </a:bodyPr>
          <a:lstStyle/>
          <a:p>
            <a:r>
              <a:rPr lang="en-GB" sz="1800" dirty="0"/>
              <a:t>I coded the final design </a:t>
            </a:r>
            <a:r>
              <a:rPr lang="en-GB" dirty="0"/>
              <a:t>in a GOV.UK Prototype Kit to ensure correct scale, alignment and padding which are built into the code classes. </a:t>
            </a:r>
          </a:p>
          <a:p>
            <a:endParaRPr lang="en-GB" dirty="0"/>
          </a:p>
          <a:p>
            <a:r>
              <a:rPr lang="en-GB" dirty="0"/>
              <a:t>I have positioned the homepage content just underneath the service shortcut links, giving it a prominent location. This row is then split into 3 columns to keep a consistent layout with the rows above and below. The first column gives the heading. I decided to use the term ‘help resources’ instead of training based on user feedback. Then I have used an eye-catching layout based on stakeholder and user feedback to engage customers. The final column links you to the page and includes some incentivising content.</a:t>
            </a:r>
            <a:endParaRPr lang="en-US" dirty="0"/>
          </a:p>
        </p:txBody>
      </p:sp>
      <p:pic>
        <p:nvPicPr>
          <p:cNvPr id="6" name="Picture 5">
            <a:extLst>
              <a:ext uri="{FF2B5EF4-FFF2-40B4-BE49-F238E27FC236}">
                <a16:creationId xmlns:a16="http://schemas.microsoft.com/office/drawing/2014/main" id="{6643771C-0C71-F13B-3A38-72578B57E9CE}"/>
              </a:ext>
            </a:extLst>
          </p:cNvPr>
          <p:cNvPicPr>
            <a:picLocks noChangeAspect="1"/>
          </p:cNvPicPr>
          <p:nvPr/>
        </p:nvPicPr>
        <p:blipFill>
          <a:blip r:embed="rId2"/>
          <a:stretch>
            <a:fillRect/>
          </a:stretch>
        </p:blipFill>
        <p:spPr>
          <a:xfrm>
            <a:off x="3750770" y="5027694"/>
            <a:ext cx="7772399" cy="1318759"/>
          </a:xfrm>
          <a:prstGeom prst="rect">
            <a:avLst/>
          </a:prstGeom>
        </p:spPr>
      </p:pic>
      <p:pic>
        <p:nvPicPr>
          <p:cNvPr id="9" name="Picture 8">
            <a:extLst>
              <a:ext uri="{FF2B5EF4-FFF2-40B4-BE49-F238E27FC236}">
                <a16:creationId xmlns:a16="http://schemas.microsoft.com/office/drawing/2014/main" id="{2122530B-C830-F3D8-16F6-D0996D194840}"/>
              </a:ext>
            </a:extLst>
          </p:cNvPr>
          <p:cNvPicPr>
            <a:picLocks noChangeAspect="1"/>
          </p:cNvPicPr>
          <p:nvPr/>
        </p:nvPicPr>
        <p:blipFill>
          <a:blip r:embed="rId3"/>
          <a:stretch>
            <a:fillRect/>
          </a:stretch>
        </p:blipFill>
        <p:spPr>
          <a:xfrm>
            <a:off x="0" y="0"/>
            <a:ext cx="3662410" cy="6858000"/>
          </a:xfrm>
          <a:prstGeom prst="rect">
            <a:avLst/>
          </a:prstGeom>
        </p:spPr>
      </p:pic>
    </p:spTree>
    <p:extLst>
      <p:ext uri="{BB962C8B-B14F-4D97-AF65-F5344CB8AC3E}">
        <p14:creationId xmlns:p14="http://schemas.microsoft.com/office/powerpoint/2010/main" val="3848300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3E5D6-098C-C4E7-0779-67B775D3A50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67ADB8D-7BAA-1046-48AE-97434312F788}"/>
              </a:ext>
            </a:extLst>
          </p:cNvPr>
          <p:cNvSpPr txBox="1"/>
          <p:nvPr/>
        </p:nvSpPr>
        <p:spPr>
          <a:xfrm>
            <a:off x="711568" y="642175"/>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FINAL DESIGN</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2A40EC0-A186-3366-E74E-6DC9171ED933}"/>
              </a:ext>
            </a:extLst>
          </p:cNvPr>
          <p:cNvSpPr txBox="1"/>
          <p:nvPr/>
        </p:nvSpPr>
        <p:spPr>
          <a:xfrm>
            <a:off x="711568" y="1441764"/>
            <a:ext cx="4284976" cy="4770537"/>
          </a:xfrm>
          <a:prstGeom prst="rect">
            <a:avLst/>
          </a:prstGeom>
          <a:noFill/>
        </p:spPr>
        <p:txBody>
          <a:bodyPr wrap="square">
            <a:spAutoFit/>
          </a:bodyPr>
          <a:lstStyle/>
          <a:p>
            <a:r>
              <a:rPr lang="en-US" sz="1600" dirty="0"/>
              <a:t>I have kept a large amount of the training-focused design B from user research but combined in other aspects from design A based on user feedback. </a:t>
            </a:r>
          </a:p>
          <a:p>
            <a:endParaRPr lang="en-US" sz="1600" dirty="0"/>
          </a:p>
          <a:p>
            <a:r>
              <a:rPr lang="en-US" sz="1600" dirty="0"/>
              <a:t>This page gives the new heading using ‘help resources’ before introducing what the page is about and offering additional context in a details component for what an avoidable requisition is. Then the 2/3s column on the left focused on listing the training which users engaged positively with. Finally, I have used the 1/3 column on the right to show the company’s name and avoidable requisition data which users wanted to see but in a more prominent location. I am really pleased with this layout as it gives both the training and the data a prominent location on the page all whilst maintaining a clean simple design.</a:t>
            </a:r>
          </a:p>
        </p:txBody>
      </p:sp>
      <p:pic>
        <p:nvPicPr>
          <p:cNvPr id="5" name="Picture 4" descr="A screenshot of a computer&#10;&#10;AI-generated content may be incorrect.">
            <a:extLst>
              <a:ext uri="{FF2B5EF4-FFF2-40B4-BE49-F238E27FC236}">
                <a16:creationId xmlns:a16="http://schemas.microsoft.com/office/drawing/2014/main" id="{E2335549-4B6B-B4D6-7B85-EC0D702B7461}"/>
              </a:ext>
            </a:extLst>
          </p:cNvPr>
          <p:cNvPicPr>
            <a:picLocks noChangeAspect="1"/>
          </p:cNvPicPr>
          <p:nvPr/>
        </p:nvPicPr>
        <p:blipFill>
          <a:blip r:embed="rId2"/>
          <a:stretch>
            <a:fillRect/>
          </a:stretch>
        </p:blipFill>
        <p:spPr>
          <a:xfrm>
            <a:off x="5097863" y="0"/>
            <a:ext cx="7094138" cy="6858000"/>
          </a:xfrm>
          <a:prstGeom prst="rect">
            <a:avLst/>
          </a:prstGeom>
        </p:spPr>
      </p:pic>
    </p:spTree>
    <p:extLst>
      <p:ext uri="{BB962C8B-B14F-4D97-AF65-F5344CB8AC3E}">
        <p14:creationId xmlns:p14="http://schemas.microsoft.com/office/powerpoint/2010/main" val="442300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6023E-D1D1-CFF2-E9C7-B90FF3420426}"/>
            </a:ext>
          </a:extLst>
        </p:cNvPr>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4BB506B2-4D66-8CFC-2D27-2A2642F26114}"/>
              </a:ext>
            </a:extLst>
          </p:cNvPr>
          <p:cNvPicPr>
            <a:picLocks noChangeAspect="1"/>
          </p:cNvPicPr>
          <p:nvPr/>
        </p:nvPicPr>
        <p:blipFill>
          <a:blip r:embed="rId2"/>
          <a:srcRect l="3718" r="3848" b="8932"/>
          <a:stretch>
            <a:fillRect/>
          </a:stretch>
        </p:blipFill>
        <p:spPr>
          <a:xfrm>
            <a:off x="4011168" y="1395741"/>
            <a:ext cx="8180832" cy="5462259"/>
          </a:xfrm>
          <a:prstGeom prst="rect">
            <a:avLst/>
          </a:prstGeom>
        </p:spPr>
      </p:pic>
      <p:sp>
        <p:nvSpPr>
          <p:cNvPr id="2" name="TextBox 1">
            <a:extLst>
              <a:ext uri="{FF2B5EF4-FFF2-40B4-BE49-F238E27FC236}">
                <a16:creationId xmlns:a16="http://schemas.microsoft.com/office/drawing/2014/main" id="{01019E5A-42DB-6F8B-0C27-546E46423576}"/>
              </a:ext>
            </a:extLst>
          </p:cNvPr>
          <p:cNvSpPr txBox="1"/>
          <p:nvPr/>
        </p:nvSpPr>
        <p:spPr>
          <a:xfrm>
            <a:off x="771131" y="580095"/>
            <a:ext cx="3115069" cy="1754326"/>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FINAL DESIGN INSPIRATION</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A screenshot of a computer&#10;&#10;AI-generated content may be incorrect.">
            <a:extLst>
              <a:ext uri="{FF2B5EF4-FFF2-40B4-BE49-F238E27FC236}">
                <a16:creationId xmlns:a16="http://schemas.microsoft.com/office/drawing/2014/main" id="{C84676CD-FC26-DB1E-1A15-D6553E82398E}"/>
              </a:ext>
            </a:extLst>
          </p:cNvPr>
          <p:cNvPicPr>
            <a:picLocks noChangeAspect="1"/>
          </p:cNvPicPr>
          <p:nvPr/>
        </p:nvPicPr>
        <p:blipFill>
          <a:blip r:embed="rId3"/>
          <a:srcRect l="3719" t="16435" r="3847" b="11636"/>
          <a:stretch>
            <a:fillRect/>
          </a:stretch>
        </p:blipFill>
        <p:spPr>
          <a:xfrm>
            <a:off x="4011168" y="0"/>
            <a:ext cx="8180832" cy="4171212"/>
          </a:xfrm>
          <a:prstGeom prst="rect">
            <a:avLst/>
          </a:prstGeom>
        </p:spPr>
      </p:pic>
      <p:sp>
        <p:nvSpPr>
          <p:cNvPr id="3" name="TextBox 2">
            <a:extLst>
              <a:ext uri="{FF2B5EF4-FFF2-40B4-BE49-F238E27FC236}">
                <a16:creationId xmlns:a16="http://schemas.microsoft.com/office/drawing/2014/main" id="{BCF274CB-DDF8-4024-3B1C-B74EBF16D1B1}"/>
              </a:ext>
            </a:extLst>
          </p:cNvPr>
          <p:cNvSpPr txBox="1"/>
          <p:nvPr/>
        </p:nvSpPr>
        <p:spPr>
          <a:xfrm>
            <a:off x="771131" y="2492253"/>
            <a:ext cx="3240037" cy="3785652"/>
          </a:xfrm>
          <a:prstGeom prst="rect">
            <a:avLst/>
          </a:prstGeom>
          <a:noFill/>
        </p:spPr>
        <p:txBody>
          <a:bodyPr wrap="square" rtlCol="0">
            <a:spAutoFit/>
          </a:bodyPr>
          <a:lstStyle/>
          <a:p>
            <a:r>
              <a:rPr lang="en-US" sz="2000" dirty="0"/>
              <a:t>After feedback from stakeholders for a more eye-catching design and observing the importance of both the data and the help resources in the design I wanted to present the data with a more compact but bold design. I found this great inspiration for dashboard design in the national archives.</a:t>
            </a:r>
          </a:p>
        </p:txBody>
      </p:sp>
    </p:spTree>
    <p:extLst>
      <p:ext uri="{BB962C8B-B14F-4D97-AF65-F5344CB8AC3E}">
        <p14:creationId xmlns:p14="http://schemas.microsoft.com/office/powerpoint/2010/main" val="4287505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B4285-7BCF-0CD3-3302-5A43CCC0F97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009A34B-8DAC-1A7E-0838-F74303E4C2E1}"/>
              </a:ext>
            </a:extLst>
          </p:cNvPr>
          <p:cNvSpPr txBox="1"/>
          <p:nvPr/>
        </p:nvSpPr>
        <p:spPr>
          <a:xfrm>
            <a:off x="542602" y="750643"/>
            <a:ext cx="4764184" cy="1200329"/>
          </a:xfrm>
          <a:prstGeom prst="rect">
            <a:avLst/>
          </a:prstGeom>
          <a:noFill/>
        </p:spPr>
        <p:txBody>
          <a:bodyPr wrap="square">
            <a:spAutoFit/>
          </a:bodyPr>
          <a:lstStyle/>
          <a:p>
            <a:pPr lvl="0"/>
            <a:r>
              <a:rPr lang="en-GB" sz="3600" b="1" dirty="0">
                <a:solidFill>
                  <a:srgbClr val="789903"/>
                </a:solidFill>
                <a:effectLst/>
                <a:latin typeface="Arial" panose="020B0604020202020204" pitchFamily="34" charset="0"/>
                <a:ea typeface="Calibri" panose="020F0502020204030204" pitchFamily="34" charset="0"/>
                <a:cs typeface="Times New Roman" panose="02020603050405020304" pitchFamily="18" charset="0"/>
              </a:rPr>
              <a:t>RESPONSIVE FINAL DESIGN</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D5ED395B-8C48-0145-003C-4BCFBA06F79F}"/>
              </a:ext>
            </a:extLst>
          </p:cNvPr>
          <p:cNvSpPr txBox="1"/>
          <p:nvPr/>
        </p:nvSpPr>
        <p:spPr>
          <a:xfrm>
            <a:off x="542602" y="2133990"/>
            <a:ext cx="4764184" cy="4093428"/>
          </a:xfrm>
          <a:prstGeom prst="rect">
            <a:avLst/>
          </a:prstGeom>
          <a:noFill/>
        </p:spPr>
        <p:txBody>
          <a:bodyPr wrap="square">
            <a:spAutoFit/>
          </a:bodyPr>
          <a:lstStyle/>
          <a:p>
            <a:r>
              <a:rPr lang="en-GB" sz="2000" dirty="0"/>
              <a:t>Most of our users access the portal business services using a desktop in an office setting which is why designs were built primarily for this type of viewport. However, I still wanted to make sure that anyone accessing these pages from a mobile or tablet device would have a good user experience which is why I also made these responsive designs to hand over to developers.</a:t>
            </a:r>
          </a:p>
          <a:p>
            <a:endParaRPr lang="en-GB" sz="2000" dirty="0"/>
          </a:p>
          <a:p>
            <a:r>
              <a:rPr lang="en-GB" sz="2000" dirty="0"/>
              <a:t>These designs I created in Figma to easily reposition and adjust the content.</a:t>
            </a:r>
            <a:endParaRPr lang="en-US" sz="2000" dirty="0"/>
          </a:p>
        </p:txBody>
      </p:sp>
      <p:pic>
        <p:nvPicPr>
          <p:cNvPr id="4" name="Picture 3" descr="A screenshot of a computer screen&#10;&#10;AI-generated content may be incorrect.">
            <a:extLst>
              <a:ext uri="{FF2B5EF4-FFF2-40B4-BE49-F238E27FC236}">
                <a16:creationId xmlns:a16="http://schemas.microsoft.com/office/drawing/2014/main" id="{A4558B1A-C14A-71D0-AFA1-CABF9F870B52}"/>
              </a:ext>
            </a:extLst>
          </p:cNvPr>
          <p:cNvPicPr>
            <a:picLocks noChangeAspect="1"/>
          </p:cNvPicPr>
          <p:nvPr/>
        </p:nvPicPr>
        <p:blipFill>
          <a:blip r:embed="rId2"/>
          <a:stretch>
            <a:fillRect/>
          </a:stretch>
        </p:blipFill>
        <p:spPr>
          <a:xfrm>
            <a:off x="5691526" y="0"/>
            <a:ext cx="6500474" cy="6858000"/>
          </a:xfrm>
          <a:prstGeom prst="rect">
            <a:avLst/>
          </a:prstGeom>
        </p:spPr>
      </p:pic>
    </p:spTree>
    <p:extLst>
      <p:ext uri="{BB962C8B-B14F-4D97-AF65-F5344CB8AC3E}">
        <p14:creationId xmlns:p14="http://schemas.microsoft.com/office/powerpoint/2010/main" val="4047122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0A408-5DFF-E17B-B1AC-8242BA7A07B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73B5F33-57E5-4A22-63C4-D38F5B1319C5}"/>
              </a:ext>
            </a:extLst>
          </p:cNvPr>
          <p:cNvSpPr txBox="1"/>
          <p:nvPr/>
        </p:nvSpPr>
        <p:spPr>
          <a:xfrm>
            <a:off x="664066" y="2549642"/>
            <a:ext cx="10918334" cy="2677656"/>
          </a:xfrm>
          <a:prstGeom prst="rect">
            <a:avLst/>
          </a:prstGeom>
          <a:noFill/>
        </p:spPr>
        <p:txBody>
          <a:bodyPr wrap="square">
            <a:spAutoFit/>
          </a:bodyPr>
          <a:lstStyle/>
          <a:p>
            <a:r>
              <a:rPr lang="en-GB" sz="2400" dirty="0"/>
              <a:t>There are other initiatives happening elsewhere in the business to help reduce error rates. The main I initiative is being carried out in the ‘Document Registration Service’ to verify application information before submission, ensuring no errors are made. However, some of these errors require complex and intelligent systems to catch them, which will take time to build. </a:t>
            </a:r>
          </a:p>
          <a:p>
            <a:endParaRPr lang="en-GB" sz="2400" dirty="0"/>
          </a:p>
          <a:p>
            <a:r>
              <a:rPr lang="en-GB" sz="2400" dirty="0"/>
              <a:t>This project will help reduce errors in the short term.</a:t>
            </a:r>
          </a:p>
        </p:txBody>
      </p:sp>
      <p:sp>
        <p:nvSpPr>
          <p:cNvPr id="12" name="TextBox 11">
            <a:extLst>
              <a:ext uri="{FF2B5EF4-FFF2-40B4-BE49-F238E27FC236}">
                <a16:creationId xmlns:a16="http://schemas.microsoft.com/office/drawing/2014/main" id="{485E565F-CF92-C936-833F-BA429430B19E}"/>
              </a:ext>
            </a:extLst>
          </p:cNvPr>
          <p:cNvSpPr txBox="1"/>
          <p:nvPr/>
        </p:nvSpPr>
        <p:spPr>
          <a:xfrm>
            <a:off x="664066" y="1720826"/>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THE BIGGER PICTURE</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9538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425B5-0B57-939B-DAD8-B128E26CF03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63CB149-8ED8-A936-9202-6DEC84149299}"/>
              </a:ext>
            </a:extLst>
          </p:cNvPr>
          <p:cNvSpPr txBox="1"/>
          <p:nvPr/>
        </p:nvSpPr>
        <p:spPr>
          <a:xfrm>
            <a:off x="664066" y="2549642"/>
            <a:ext cx="10918334" cy="3046988"/>
          </a:xfrm>
          <a:prstGeom prst="rect">
            <a:avLst/>
          </a:prstGeom>
          <a:noFill/>
        </p:spPr>
        <p:txBody>
          <a:bodyPr wrap="square">
            <a:spAutoFit/>
          </a:bodyPr>
          <a:lstStyle/>
          <a:p>
            <a:r>
              <a:rPr lang="en-GB" sz="2400" dirty="0"/>
              <a:t>I shared the final, production ready design with stakeholders and the multidisciplinary team with all parties happy that the designs met user needs and business needs.</a:t>
            </a:r>
          </a:p>
          <a:p>
            <a:endParaRPr lang="en-GB" sz="2400" dirty="0"/>
          </a:p>
          <a:p>
            <a:r>
              <a:rPr lang="en-GB" sz="2400" dirty="0"/>
              <a:t>Next, I will hand over the designs to the developers and testers who will create the full production code, pulling in the appropriate data to make everything work before going live to our customers.</a:t>
            </a:r>
          </a:p>
          <a:p>
            <a:endParaRPr lang="en-GB" sz="2400" dirty="0"/>
          </a:p>
        </p:txBody>
      </p:sp>
      <p:sp>
        <p:nvSpPr>
          <p:cNvPr id="12" name="TextBox 11">
            <a:extLst>
              <a:ext uri="{FF2B5EF4-FFF2-40B4-BE49-F238E27FC236}">
                <a16:creationId xmlns:a16="http://schemas.microsoft.com/office/drawing/2014/main" id="{C92D9717-C98E-C82A-EE85-1550ED65A08A}"/>
              </a:ext>
            </a:extLst>
          </p:cNvPr>
          <p:cNvSpPr txBox="1"/>
          <p:nvPr/>
        </p:nvSpPr>
        <p:spPr>
          <a:xfrm>
            <a:off x="664066" y="1720826"/>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NEXT STEPS</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6593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DF08B-2020-5749-41E1-63632A74CC7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4190C5F-474D-196B-27AD-C05435774856}"/>
              </a:ext>
            </a:extLst>
          </p:cNvPr>
          <p:cNvSpPr txBox="1"/>
          <p:nvPr/>
        </p:nvSpPr>
        <p:spPr>
          <a:xfrm>
            <a:off x="646137" y="770567"/>
            <a:ext cx="4992800"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RECOMMENDATIONS</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268F68C-7F9E-1C09-5744-10A8EBB7A324}"/>
              </a:ext>
            </a:extLst>
          </p:cNvPr>
          <p:cNvSpPr txBox="1"/>
          <p:nvPr/>
        </p:nvSpPr>
        <p:spPr>
          <a:xfrm>
            <a:off x="646137" y="1678785"/>
            <a:ext cx="10918334" cy="4893647"/>
          </a:xfrm>
          <a:prstGeom prst="rect">
            <a:avLst/>
          </a:prstGeom>
          <a:noFill/>
        </p:spPr>
        <p:txBody>
          <a:bodyPr wrap="square">
            <a:spAutoFit/>
          </a:bodyPr>
          <a:lstStyle/>
          <a:p>
            <a:r>
              <a:rPr lang="en-GB" sz="2400" dirty="0"/>
              <a:t>I will also be making the following recommendations to the product owners and stakeholders:</a:t>
            </a:r>
          </a:p>
          <a:p>
            <a:endParaRPr lang="en-GB" sz="2400" dirty="0"/>
          </a:p>
          <a:p>
            <a:pPr marL="342900" indent="-342900">
              <a:buFont typeface="Arial" panose="020B0604020202020204" pitchFamily="34" charset="0"/>
              <a:buChar char="•"/>
            </a:pPr>
            <a:r>
              <a:rPr lang="en-GB" sz="2400" dirty="0"/>
              <a:t>To do an audit on the guidance we are sending users to. Whilst undertaking this project I noticed that the guidance is very inconsistent in presentation and where it’s hosted. Many of the training pieces require you to create a login to access them which I believe will cause some users to drop-off. </a:t>
            </a:r>
          </a:p>
          <a:p>
            <a:pPr marL="342900" indent="-342900">
              <a:buFont typeface="Arial" panose="020B0604020202020204" pitchFamily="34" charset="0"/>
              <a:buChar char="•"/>
            </a:pPr>
            <a:r>
              <a:rPr lang="en-GB" sz="2400" dirty="0"/>
              <a:t>To place analytics into the designs to see how many people engage with content and watch the training videos.</a:t>
            </a:r>
          </a:p>
          <a:p>
            <a:pPr marL="342900" indent="-342900">
              <a:buFont typeface="Arial" panose="020B0604020202020204" pitchFamily="34" charset="0"/>
              <a:buChar char="•"/>
            </a:pPr>
            <a:r>
              <a:rPr lang="en-GB" sz="2400" dirty="0"/>
              <a:t>To undertake further user research and iterate the designs with the potential of offering more features such as those explored in my future thinking design (next page). </a:t>
            </a:r>
          </a:p>
          <a:p>
            <a:endParaRPr lang="en-GB" sz="2400" dirty="0"/>
          </a:p>
        </p:txBody>
      </p:sp>
    </p:spTree>
    <p:extLst>
      <p:ext uri="{BB962C8B-B14F-4D97-AF65-F5344CB8AC3E}">
        <p14:creationId xmlns:p14="http://schemas.microsoft.com/office/powerpoint/2010/main" val="2731040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1E172-8596-C187-5E9F-97185930BDA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0818AF5-BC15-4539-EC7E-51DF3650389D}"/>
              </a:ext>
            </a:extLst>
          </p:cNvPr>
          <p:cNvSpPr txBox="1"/>
          <p:nvPr/>
        </p:nvSpPr>
        <p:spPr>
          <a:xfrm>
            <a:off x="729380" y="1586257"/>
            <a:ext cx="4757020" cy="4708981"/>
          </a:xfrm>
          <a:prstGeom prst="rect">
            <a:avLst/>
          </a:prstGeom>
          <a:noFill/>
        </p:spPr>
        <p:txBody>
          <a:bodyPr wrap="square">
            <a:spAutoFit/>
          </a:bodyPr>
          <a:lstStyle/>
          <a:p>
            <a:r>
              <a:rPr lang="en-GB" sz="2000" dirty="0"/>
              <a:t>It was also mentioned by a couple of users during the research that it would be useful to compare historical data for avoidable requisitions. This was out of scope for the current piece of work, but I wanted to create a future design to show what it might look like. Where I displayed the key data, I added in another piece of information telling users whether their percentage was more or less than the previous months. Then the most visually dynamic addition was an animated line graph so customers could easily see how their avoidable requisition rate was doing over time.</a:t>
            </a:r>
          </a:p>
        </p:txBody>
      </p:sp>
      <p:sp>
        <p:nvSpPr>
          <p:cNvPr id="12" name="TextBox 11">
            <a:extLst>
              <a:ext uri="{FF2B5EF4-FFF2-40B4-BE49-F238E27FC236}">
                <a16:creationId xmlns:a16="http://schemas.microsoft.com/office/drawing/2014/main" id="{26241A0C-7126-2804-E845-3A59E8888CAA}"/>
              </a:ext>
            </a:extLst>
          </p:cNvPr>
          <p:cNvSpPr txBox="1"/>
          <p:nvPr/>
        </p:nvSpPr>
        <p:spPr>
          <a:xfrm>
            <a:off x="729380" y="757441"/>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FUTURE DESIGN</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screenshot of a document&#10;&#10;AI-generated content may be incorrect.">
            <a:extLst>
              <a:ext uri="{FF2B5EF4-FFF2-40B4-BE49-F238E27FC236}">
                <a16:creationId xmlns:a16="http://schemas.microsoft.com/office/drawing/2014/main" id="{F3555282-C570-9B00-56DB-417FC4FBF0D6}"/>
              </a:ext>
            </a:extLst>
          </p:cNvPr>
          <p:cNvPicPr>
            <a:picLocks noChangeAspect="1"/>
          </p:cNvPicPr>
          <p:nvPr/>
        </p:nvPicPr>
        <p:blipFill>
          <a:blip r:embed="rId2"/>
          <a:srcRect b="17520"/>
          <a:stretch>
            <a:fillRect/>
          </a:stretch>
        </p:blipFill>
        <p:spPr>
          <a:xfrm>
            <a:off x="5761353" y="16329"/>
            <a:ext cx="6430647" cy="6841671"/>
          </a:xfrm>
          <a:prstGeom prst="rect">
            <a:avLst/>
          </a:prstGeom>
        </p:spPr>
      </p:pic>
    </p:spTree>
    <p:extLst>
      <p:ext uri="{BB962C8B-B14F-4D97-AF65-F5344CB8AC3E}">
        <p14:creationId xmlns:p14="http://schemas.microsoft.com/office/powerpoint/2010/main" val="2869021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EB2BE-C02D-2EBC-BC07-6CD1214A501D}"/>
            </a:ext>
          </a:extLst>
        </p:cNvPr>
        <p:cNvGrpSpPr/>
        <p:nvPr/>
      </p:nvGrpSpPr>
      <p:grpSpPr>
        <a:xfrm>
          <a:off x="0" y="0"/>
          <a:ext cx="0" cy="0"/>
          <a:chOff x="0" y="0"/>
          <a:chExt cx="0" cy="0"/>
        </a:xfrm>
      </p:grpSpPr>
      <p:pic>
        <p:nvPicPr>
          <p:cNvPr id="23" name="Picture 22" descr="A screenshot of a computer&#10;&#10;AI-generated content may be incorrect.">
            <a:extLst>
              <a:ext uri="{FF2B5EF4-FFF2-40B4-BE49-F238E27FC236}">
                <a16:creationId xmlns:a16="http://schemas.microsoft.com/office/drawing/2014/main" id="{B2FCA533-DB8B-86EC-BC86-7127D412CE17}"/>
              </a:ext>
            </a:extLst>
          </p:cNvPr>
          <p:cNvPicPr>
            <a:picLocks noChangeAspect="1"/>
          </p:cNvPicPr>
          <p:nvPr/>
        </p:nvPicPr>
        <p:blipFill>
          <a:blip r:embed="rId2"/>
          <a:srcRect l="3460" t="17249" r="3910"/>
          <a:stretch>
            <a:fillRect/>
          </a:stretch>
        </p:blipFill>
        <p:spPr>
          <a:xfrm>
            <a:off x="5767593" y="-1"/>
            <a:ext cx="6424407" cy="3616329"/>
          </a:xfrm>
          <a:prstGeom prst="rect">
            <a:avLst/>
          </a:prstGeom>
        </p:spPr>
      </p:pic>
      <p:pic>
        <p:nvPicPr>
          <p:cNvPr id="25" name="Picture 24" descr="A screenshot of a computer&#10;&#10;AI-generated content may be incorrect.">
            <a:extLst>
              <a:ext uri="{FF2B5EF4-FFF2-40B4-BE49-F238E27FC236}">
                <a16:creationId xmlns:a16="http://schemas.microsoft.com/office/drawing/2014/main" id="{DA0B014B-CC34-D790-355C-B3E405121AE0}"/>
              </a:ext>
            </a:extLst>
          </p:cNvPr>
          <p:cNvPicPr>
            <a:picLocks noChangeAspect="1"/>
          </p:cNvPicPr>
          <p:nvPr/>
        </p:nvPicPr>
        <p:blipFill>
          <a:blip r:embed="rId3"/>
          <a:srcRect l="3460" t="24041" r="3910" b="8463"/>
          <a:stretch>
            <a:fillRect/>
          </a:stretch>
        </p:blipFill>
        <p:spPr>
          <a:xfrm>
            <a:off x="5767592" y="2403854"/>
            <a:ext cx="6424408" cy="2949673"/>
          </a:xfrm>
          <a:prstGeom prst="rect">
            <a:avLst/>
          </a:prstGeom>
        </p:spPr>
      </p:pic>
      <p:pic>
        <p:nvPicPr>
          <p:cNvPr id="27" name="Picture 26" descr="A screenshot of a computer&#10;&#10;AI-generated content may be incorrect.">
            <a:extLst>
              <a:ext uri="{FF2B5EF4-FFF2-40B4-BE49-F238E27FC236}">
                <a16:creationId xmlns:a16="http://schemas.microsoft.com/office/drawing/2014/main" id="{10CD0083-3B79-9D7C-3A7E-84E6CD115A94}"/>
              </a:ext>
            </a:extLst>
          </p:cNvPr>
          <p:cNvPicPr>
            <a:picLocks noChangeAspect="1"/>
          </p:cNvPicPr>
          <p:nvPr/>
        </p:nvPicPr>
        <p:blipFill>
          <a:blip r:embed="rId4"/>
          <a:srcRect l="3460" t="17249" r="3910" b="14576"/>
          <a:stretch>
            <a:fillRect/>
          </a:stretch>
        </p:blipFill>
        <p:spPr>
          <a:xfrm>
            <a:off x="5767591" y="3878690"/>
            <a:ext cx="6424407" cy="2979310"/>
          </a:xfrm>
          <a:prstGeom prst="rect">
            <a:avLst/>
          </a:prstGeom>
        </p:spPr>
      </p:pic>
      <p:sp>
        <p:nvSpPr>
          <p:cNvPr id="2" name="TextBox 1">
            <a:extLst>
              <a:ext uri="{FF2B5EF4-FFF2-40B4-BE49-F238E27FC236}">
                <a16:creationId xmlns:a16="http://schemas.microsoft.com/office/drawing/2014/main" id="{11055D7F-DDB0-9736-AD0C-AF59A3A7CE38}"/>
              </a:ext>
            </a:extLst>
          </p:cNvPr>
          <p:cNvSpPr txBox="1"/>
          <p:nvPr/>
        </p:nvSpPr>
        <p:spPr>
          <a:xfrm>
            <a:off x="787460" y="1504473"/>
            <a:ext cx="6549691" cy="1200329"/>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FUTURE DESIGN INSPIRATION</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7C5FB181-0E6F-1B93-393E-F742080DEC43}"/>
              </a:ext>
            </a:extLst>
          </p:cNvPr>
          <p:cNvSpPr txBox="1"/>
          <p:nvPr/>
        </p:nvSpPr>
        <p:spPr>
          <a:xfrm>
            <a:off x="787460" y="3044069"/>
            <a:ext cx="4568312" cy="1938992"/>
          </a:xfrm>
          <a:prstGeom prst="rect">
            <a:avLst/>
          </a:prstGeom>
          <a:noFill/>
        </p:spPr>
        <p:txBody>
          <a:bodyPr wrap="square" rtlCol="0">
            <a:spAutoFit/>
          </a:bodyPr>
          <a:lstStyle/>
          <a:p>
            <a:r>
              <a:rPr lang="en-US" sz="2000" dirty="0"/>
              <a:t>Knowing I wanted to add a table into the design I went looking for simple, accessible line graph inspiration. The best graphs I found were in this UKHSA data dashboard, they gave a great visual overview of public health.</a:t>
            </a:r>
          </a:p>
        </p:txBody>
      </p:sp>
    </p:spTree>
    <p:extLst>
      <p:ext uri="{BB962C8B-B14F-4D97-AF65-F5344CB8AC3E}">
        <p14:creationId xmlns:p14="http://schemas.microsoft.com/office/powerpoint/2010/main" val="495331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12A7D-0185-5284-FB5E-D745D4856E5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EA077BF-B26E-D916-3B5B-025E5102544D}"/>
              </a:ext>
            </a:extLst>
          </p:cNvPr>
          <p:cNvSpPr txBox="1"/>
          <p:nvPr/>
        </p:nvSpPr>
        <p:spPr>
          <a:xfrm>
            <a:off x="664066" y="1656429"/>
            <a:ext cx="7402248" cy="4401205"/>
          </a:xfrm>
          <a:prstGeom prst="rect">
            <a:avLst/>
          </a:prstGeom>
          <a:noFill/>
        </p:spPr>
        <p:txBody>
          <a:bodyPr wrap="square">
            <a:spAutoFit/>
          </a:bodyPr>
          <a:lstStyle/>
          <a:p>
            <a:r>
              <a:rPr lang="en-GB" sz="2000" dirty="0"/>
              <a:t>I then took the idea a step further by creating a visualisation of a (not so distant) future office where the page could be viewed on a holographic touchscreen projected straight out of the user’s laptop. To do this, I recorded some footage of myself, imported it into After Effects and did some clever edits</a:t>
            </a:r>
          </a:p>
          <a:p>
            <a:endParaRPr lang="en-GB" sz="2000" dirty="0"/>
          </a:p>
          <a:p>
            <a:r>
              <a:rPr lang="en-GB" sz="2000" dirty="0"/>
              <a:t>To split my hand away from the footage I duplicated the footage and used the rotoscope tool on the top layer, refining it as best I could. I then added the ‘holographic touchscreen’ by creating a new composition with an image of the future design, placed a rectangle over the top and used the track matte tool to frame my ‘screen’. I brought this composition into main one then moving between the two compositions I animated the designs scale and position to match my hand gestures of resizing and scrolling.</a:t>
            </a:r>
          </a:p>
        </p:txBody>
      </p:sp>
      <p:sp>
        <p:nvSpPr>
          <p:cNvPr id="12" name="TextBox 11">
            <a:extLst>
              <a:ext uri="{FF2B5EF4-FFF2-40B4-BE49-F238E27FC236}">
                <a16:creationId xmlns:a16="http://schemas.microsoft.com/office/drawing/2014/main" id="{0262A029-0FE7-76B1-D3A6-333FC54A74E0}"/>
              </a:ext>
            </a:extLst>
          </p:cNvPr>
          <p:cNvSpPr txBox="1"/>
          <p:nvPr/>
        </p:nvSpPr>
        <p:spPr>
          <a:xfrm>
            <a:off x="664066" y="800366"/>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FUTURE DESIGN IN THE FUTURE</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hand on a computer&#10;&#10;AI-generated content may be incorrect.">
            <a:extLst>
              <a:ext uri="{FF2B5EF4-FFF2-40B4-BE49-F238E27FC236}">
                <a16:creationId xmlns:a16="http://schemas.microsoft.com/office/drawing/2014/main" id="{3379125C-593F-1045-E661-8647457BBA37}"/>
              </a:ext>
            </a:extLst>
          </p:cNvPr>
          <p:cNvPicPr>
            <a:picLocks noChangeAspect="1"/>
          </p:cNvPicPr>
          <p:nvPr/>
        </p:nvPicPr>
        <p:blipFill>
          <a:blip r:embed="rId2"/>
          <a:stretch>
            <a:fillRect/>
          </a:stretch>
        </p:blipFill>
        <p:spPr>
          <a:xfrm>
            <a:off x="8496065" y="0"/>
            <a:ext cx="3695936" cy="2247062"/>
          </a:xfrm>
          <a:prstGeom prst="rect">
            <a:avLst/>
          </a:prstGeom>
        </p:spPr>
      </p:pic>
      <p:pic>
        <p:nvPicPr>
          <p:cNvPr id="8" name="Picture 7" descr="A hand pointing at a screen&#10;&#10;AI-generated content may be incorrect.">
            <a:extLst>
              <a:ext uri="{FF2B5EF4-FFF2-40B4-BE49-F238E27FC236}">
                <a16:creationId xmlns:a16="http://schemas.microsoft.com/office/drawing/2014/main" id="{C3B3C030-E998-680F-BAC3-31ED07FD4EAE}"/>
              </a:ext>
            </a:extLst>
          </p:cNvPr>
          <p:cNvPicPr>
            <a:picLocks noChangeAspect="1"/>
          </p:cNvPicPr>
          <p:nvPr/>
        </p:nvPicPr>
        <p:blipFill>
          <a:blip r:embed="rId3"/>
          <a:stretch>
            <a:fillRect/>
          </a:stretch>
        </p:blipFill>
        <p:spPr>
          <a:xfrm>
            <a:off x="8490857" y="2363877"/>
            <a:ext cx="3701143" cy="2247062"/>
          </a:xfrm>
          <a:prstGeom prst="rect">
            <a:avLst/>
          </a:prstGeom>
        </p:spPr>
      </p:pic>
      <p:pic>
        <p:nvPicPr>
          <p:cNvPr id="10" name="Picture 9" descr="A hand pointing at a graph&#10;&#10;AI-generated content may be incorrect.">
            <a:extLst>
              <a:ext uri="{FF2B5EF4-FFF2-40B4-BE49-F238E27FC236}">
                <a16:creationId xmlns:a16="http://schemas.microsoft.com/office/drawing/2014/main" id="{3EEB7275-2459-1488-484D-5A0C61FE01A3}"/>
              </a:ext>
            </a:extLst>
          </p:cNvPr>
          <p:cNvPicPr>
            <a:picLocks noChangeAspect="1"/>
          </p:cNvPicPr>
          <p:nvPr/>
        </p:nvPicPr>
        <p:blipFill>
          <a:blip r:embed="rId4"/>
          <a:stretch>
            <a:fillRect/>
          </a:stretch>
        </p:blipFill>
        <p:spPr>
          <a:xfrm>
            <a:off x="8490857" y="4781269"/>
            <a:ext cx="3701143" cy="2076732"/>
          </a:xfrm>
          <a:prstGeom prst="rect">
            <a:avLst/>
          </a:prstGeom>
        </p:spPr>
      </p:pic>
    </p:spTree>
    <p:extLst>
      <p:ext uri="{BB962C8B-B14F-4D97-AF65-F5344CB8AC3E}">
        <p14:creationId xmlns:p14="http://schemas.microsoft.com/office/powerpoint/2010/main" val="24564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6812A-D509-2918-CE77-25C13530472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9E780A0-F957-9BD8-7C0A-22D97D6DB17E}"/>
              </a:ext>
            </a:extLst>
          </p:cNvPr>
          <p:cNvSpPr txBox="1"/>
          <p:nvPr/>
        </p:nvSpPr>
        <p:spPr>
          <a:xfrm>
            <a:off x="664066" y="2804918"/>
            <a:ext cx="5595257" cy="2862322"/>
          </a:xfrm>
          <a:prstGeom prst="rect">
            <a:avLst/>
          </a:prstGeom>
          <a:noFill/>
        </p:spPr>
        <p:txBody>
          <a:bodyPr wrap="square">
            <a:spAutoFit/>
          </a:bodyPr>
          <a:lstStyle/>
          <a:p>
            <a:r>
              <a:rPr lang="en-GB" sz="2000" dirty="0"/>
              <a:t>I wanted to explore an immersive technology as part of this project and in previous work I had explored holographic touchscreens. I didn’t do much more than research the technology at the time so thought this was a perfect opportunity to try out a futuristic (although the technology does now exist) visualisation of my design being projected out of a laptop into an interactive touchscreen. </a:t>
            </a:r>
          </a:p>
        </p:txBody>
      </p:sp>
      <p:sp>
        <p:nvSpPr>
          <p:cNvPr id="12" name="TextBox 11">
            <a:extLst>
              <a:ext uri="{FF2B5EF4-FFF2-40B4-BE49-F238E27FC236}">
                <a16:creationId xmlns:a16="http://schemas.microsoft.com/office/drawing/2014/main" id="{DD615B7D-3CD7-60D2-9C0A-52FD54C3F469}"/>
              </a:ext>
            </a:extLst>
          </p:cNvPr>
          <p:cNvSpPr txBox="1"/>
          <p:nvPr/>
        </p:nvSpPr>
        <p:spPr>
          <a:xfrm>
            <a:off x="664066" y="800366"/>
            <a:ext cx="5431934" cy="1754326"/>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FUTURE DESIGN IN THE FUTURE</a:t>
            </a:r>
          </a:p>
          <a:p>
            <a:pPr lvl="0"/>
            <a:r>
              <a:rPr lang="en-GB" sz="3600" b="1" dirty="0">
                <a:solidFill>
                  <a:srgbClr val="789903"/>
                </a:solidFill>
                <a:effectLst/>
                <a:latin typeface="Arial" panose="020B0604020202020204" pitchFamily="34" charset="0"/>
                <a:ea typeface="Calibri" panose="020F0502020204030204" pitchFamily="34" charset="0"/>
                <a:cs typeface="Times New Roman" panose="02020603050405020304" pitchFamily="18" charset="0"/>
              </a:rPr>
              <a:t>INSPIRATION</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person touching a transparent screen&#10;&#10;AI-generated content may be incorrect.">
            <a:extLst>
              <a:ext uri="{FF2B5EF4-FFF2-40B4-BE49-F238E27FC236}">
                <a16:creationId xmlns:a16="http://schemas.microsoft.com/office/drawing/2014/main" id="{1E5BAE19-DAF9-0E21-B892-4548CA633245}"/>
              </a:ext>
            </a:extLst>
          </p:cNvPr>
          <p:cNvPicPr>
            <a:picLocks noChangeAspect="1"/>
          </p:cNvPicPr>
          <p:nvPr/>
        </p:nvPicPr>
        <p:blipFill>
          <a:blip r:embed="rId2"/>
          <a:stretch>
            <a:fillRect/>
          </a:stretch>
        </p:blipFill>
        <p:spPr>
          <a:xfrm>
            <a:off x="6596743" y="3112907"/>
            <a:ext cx="5595258" cy="3745092"/>
          </a:xfrm>
          <a:prstGeom prst="rect">
            <a:avLst/>
          </a:prstGeom>
        </p:spPr>
      </p:pic>
      <p:pic>
        <p:nvPicPr>
          <p:cNvPr id="7" name="Picture 6" descr="A person and person looking at computer screens&#10;&#10;AI-generated content may be incorrect.">
            <a:extLst>
              <a:ext uri="{FF2B5EF4-FFF2-40B4-BE49-F238E27FC236}">
                <a16:creationId xmlns:a16="http://schemas.microsoft.com/office/drawing/2014/main" id="{2CE20F42-7E0B-D454-88F7-743F258FE236}"/>
              </a:ext>
            </a:extLst>
          </p:cNvPr>
          <p:cNvPicPr>
            <a:picLocks noChangeAspect="1"/>
          </p:cNvPicPr>
          <p:nvPr/>
        </p:nvPicPr>
        <p:blipFill>
          <a:blip r:embed="rId3"/>
          <a:stretch>
            <a:fillRect/>
          </a:stretch>
        </p:blipFill>
        <p:spPr>
          <a:xfrm>
            <a:off x="6596742" y="1"/>
            <a:ext cx="5595257" cy="3151614"/>
          </a:xfrm>
          <a:prstGeom prst="rect">
            <a:avLst/>
          </a:prstGeom>
        </p:spPr>
      </p:pic>
    </p:spTree>
    <p:extLst>
      <p:ext uri="{BB962C8B-B14F-4D97-AF65-F5344CB8AC3E}">
        <p14:creationId xmlns:p14="http://schemas.microsoft.com/office/powerpoint/2010/main" val="3328018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DE60D-6036-B1AF-3776-1037D25DA71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73FEB03-81AF-324B-FDBD-6C6A601E2D48}"/>
              </a:ext>
            </a:extLst>
          </p:cNvPr>
          <p:cNvSpPr txBox="1"/>
          <p:nvPr/>
        </p:nvSpPr>
        <p:spPr>
          <a:xfrm>
            <a:off x="664066" y="1263626"/>
            <a:ext cx="8175134"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PROJECT OUTCOMES</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185634DA-43B4-6905-B73F-BE685890AA9E}"/>
              </a:ext>
            </a:extLst>
          </p:cNvPr>
          <p:cNvSpPr txBox="1"/>
          <p:nvPr/>
        </p:nvSpPr>
        <p:spPr>
          <a:xfrm>
            <a:off x="636833" y="2141428"/>
            <a:ext cx="10918334" cy="3416320"/>
          </a:xfrm>
          <a:prstGeom prst="rect">
            <a:avLst/>
          </a:prstGeom>
          <a:noFill/>
        </p:spPr>
        <p:txBody>
          <a:bodyPr wrap="square">
            <a:spAutoFit/>
          </a:bodyPr>
          <a:lstStyle/>
          <a:p>
            <a:r>
              <a:rPr lang="en-GB" sz="2400" dirty="0"/>
              <a:t>This documentation takes you through the full design journey with supporting screenshots of the completed design work. I have then placed all these design outcomes into a website.</a:t>
            </a:r>
          </a:p>
          <a:p>
            <a:endParaRPr lang="en-GB" sz="2400" dirty="0"/>
          </a:p>
          <a:p>
            <a:r>
              <a:rPr lang="en-GB" sz="2400" dirty="0"/>
              <a:t>URL: </a:t>
            </a:r>
            <a:r>
              <a:rPr lang="en-GB" sz="2400" dirty="0">
                <a:hlinkClick r:id="rId2"/>
              </a:rPr>
              <a:t>https://portal-refresh-plus.herokuapp.com/projects/avoidable-requisitions/epa/index</a:t>
            </a:r>
            <a:endParaRPr lang="en-GB" sz="2400" dirty="0"/>
          </a:p>
          <a:p>
            <a:endParaRPr lang="en-GB" sz="2400" dirty="0"/>
          </a:p>
          <a:p>
            <a:r>
              <a:rPr lang="en-GB" sz="2400" dirty="0"/>
              <a:t>Username: portal-refresh-plus</a:t>
            </a:r>
          </a:p>
          <a:p>
            <a:r>
              <a:rPr lang="en-GB" sz="2400" dirty="0"/>
              <a:t>Password: portal-refresh-plus</a:t>
            </a:r>
          </a:p>
        </p:txBody>
      </p:sp>
    </p:spTree>
    <p:extLst>
      <p:ext uri="{BB962C8B-B14F-4D97-AF65-F5344CB8AC3E}">
        <p14:creationId xmlns:p14="http://schemas.microsoft.com/office/powerpoint/2010/main" val="1166534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C1854-F31F-3B50-8B2C-05264DCA294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948FA55-738C-BEE0-EDC4-4277E6125A9D}"/>
              </a:ext>
            </a:extLst>
          </p:cNvPr>
          <p:cNvSpPr txBox="1"/>
          <p:nvPr/>
        </p:nvSpPr>
        <p:spPr>
          <a:xfrm>
            <a:off x="664066" y="741112"/>
            <a:ext cx="8175134"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BIBLIOGRAPHY</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D8DDC0EC-E50B-4539-9DF0-52D0F7B3A7F1}"/>
              </a:ext>
            </a:extLst>
          </p:cNvPr>
          <p:cNvSpPr txBox="1"/>
          <p:nvPr/>
        </p:nvSpPr>
        <p:spPr>
          <a:xfrm>
            <a:off x="664066" y="1618914"/>
            <a:ext cx="10918334" cy="4708981"/>
          </a:xfrm>
          <a:prstGeom prst="rect">
            <a:avLst/>
          </a:prstGeom>
          <a:noFill/>
        </p:spPr>
        <p:txBody>
          <a:bodyPr wrap="square">
            <a:spAutoFit/>
          </a:bodyPr>
          <a:lstStyle/>
          <a:p>
            <a:r>
              <a:rPr lang="en-GB" dirty="0"/>
              <a:t>Baker, P. (2016). </a:t>
            </a:r>
            <a:r>
              <a:rPr lang="en-GB" i="1" dirty="0" err="1"/>
              <a:t>Infitec</a:t>
            </a:r>
            <a:r>
              <a:rPr lang="en-GB" i="1" dirty="0"/>
              <a:t> shows holographic projection screens</a:t>
            </a:r>
            <a:r>
              <a:rPr lang="en-GB" dirty="0"/>
              <a:t>. [online] Installation. Available at: https://</a:t>
            </a:r>
            <a:r>
              <a:rPr lang="en-GB" dirty="0" err="1"/>
              <a:t>www.installation-international.com</a:t>
            </a:r>
            <a:r>
              <a:rPr lang="en-GB" dirty="0"/>
              <a:t>/</a:t>
            </a:r>
            <a:r>
              <a:rPr lang="en-GB" dirty="0" err="1"/>
              <a:t>ise</a:t>
            </a:r>
            <a:r>
              <a:rPr lang="en-GB" dirty="0"/>
              <a:t>-daily/</a:t>
            </a:r>
            <a:r>
              <a:rPr lang="en-GB" dirty="0" err="1"/>
              <a:t>infitec</a:t>
            </a:r>
            <a:r>
              <a:rPr lang="en-GB" dirty="0"/>
              <a:t>-shows-holographic-projection-screens [Accessed 15 Aug. 2025].</a:t>
            </a:r>
          </a:p>
          <a:p>
            <a:endParaRPr lang="en-GB" dirty="0"/>
          </a:p>
          <a:p>
            <a:r>
              <a:rPr lang="en-GB" dirty="0"/>
              <a:t>Buckley, M.F. (2021). </a:t>
            </a:r>
            <a:r>
              <a:rPr lang="en-GB" i="1" dirty="0"/>
              <a:t>Balancing user experience and business-</a:t>
            </a:r>
            <a:r>
              <a:rPr lang="en-GB" i="1" dirty="0" err="1"/>
              <a:t>centered</a:t>
            </a:r>
            <a:r>
              <a:rPr lang="en-GB" i="1" dirty="0"/>
              <a:t> design</a:t>
            </a:r>
            <a:r>
              <a:rPr lang="en-GB" dirty="0"/>
              <a:t>. [online] Medium. Available at: https://</a:t>
            </a:r>
            <a:r>
              <a:rPr lang="en-GB" dirty="0" err="1"/>
              <a:t>medium.com</a:t>
            </a:r>
            <a:r>
              <a:rPr lang="en-GB" dirty="0"/>
              <a:t>/design-bootcamp/good-design-is-not-always-about-the-user-42e6ddfa7d76 [Accessed 15 Aug. 2025].</a:t>
            </a:r>
          </a:p>
          <a:p>
            <a:endParaRPr lang="en-GB" dirty="0"/>
          </a:p>
          <a:p>
            <a:r>
              <a:rPr lang="en-GB" dirty="0"/>
              <a:t>Bowles, I. (2024). </a:t>
            </a:r>
            <a:r>
              <a:rPr lang="en-GB" i="1" dirty="0"/>
              <a:t>The scale and cost of requisitions – HM Land Registry</a:t>
            </a:r>
            <a:r>
              <a:rPr lang="en-GB" dirty="0"/>
              <a:t>. [online] </a:t>
            </a:r>
            <a:r>
              <a:rPr lang="en-GB" dirty="0" err="1"/>
              <a:t>Blog.gov.uk</a:t>
            </a:r>
            <a:r>
              <a:rPr lang="en-GB" dirty="0"/>
              <a:t>. Available at: https://</a:t>
            </a:r>
            <a:r>
              <a:rPr lang="en-GB" dirty="0" err="1"/>
              <a:t>hmlandregistry.blog.gov.uk</a:t>
            </a:r>
            <a:r>
              <a:rPr lang="en-GB" dirty="0"/>
              <a:t>/2024/10/22/the-scale-and-cost-of-requisitions/ [Accessed 15 Aug. 2025].</a:t>
            </a:r>
          </a:p>
          <a:p>
            <a:endParaRPr lang="en-GB" sz="2400" dirty="0"/>
          </a:p>
          <a:p>
            <a:r>
              <a:rPr lang="en-GB" dirty="0"/>
              <a:t>GOV.UK (n.d.). </a:t>
            </a:r>
            <a:r>
              <a:rPr lang="en-GB" i="1" dirty="0"/>
              <a:t>Components</a:t>
            </a:r>
            <a:r>
              <a:rPr lang="en-GB" dirty="0"/>
              <a:t>. [online] design-</a:t>
            </a:r>
            <a:r>
              <a:rPr lang="en-GB" dirty="0" err="1"/>
              <a:t>system.service.gov.uk</a:t>
            </a:r>
            <a:r>
              <a:rPr lang="en-GB" dirty="0"/>
              <a:t>. Available at: https://design-</a:t>
            </a:r>
            <a:r>
              <a:rPr lang="en-GB" dirty="0" err="1"/>
              <a:t>system.service.gov.uk</a:t>
            </a:r>
            <a:r>
              <a:rPr lang="en-GB" dirty="0"/>
              <a:t>/components/ [Accessed 15 Aug. 2025].</a:t>
            </a:r>
          </a:p>
          <a:p>
            <a:endParaRPr lang="en-GB" dirty="0"/>
          </a:p>
          <a:p>
            <a:endParaRPr lang="en-GB" sz="2400" dirty="0"/>
          </a:p>
        </p:txBody>
      </p:sp>
    </p:spTree>
    <p:extLst>
      <p:ext uri="{BB962C8B-B14F-4D97-AF65-F5344CB8AC3E}">
        <p14:creationId xmlns:p14="http://schemas.microsoft.com/office/powerpoint/2010/main" val="408994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9B9D8-C439-0CCD-12C8-90C418D61CB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B019CF2-469E-9D85-7D1C-E33B1FE0BA7F}"/>
              </a:ext>
            </a:extLst>
          </p:cNvPr>
          <p:cNvSpPr txBox="1"/>
          <p:nvPr/>
        </p:nvSpPr>
        <p:spPr>
          <a:xfrm>
            <a:off x="664066" y="741112"/>
            <a:ext cx="8175134"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BIBLIOGRAPHY</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3056BA1F-338C-B7DC-06F1-F96787CF5954}"/>
              </a:ext>
            </a:extLst>
          </p:cNvPr>
          <p:cNvSpPr txBox="1"/>
          <p:nvPr/>
        </p:nvSpPr>
        <p:spPr>
          <a:xfrm>
            <a:off x="664066" y="1618914"/>
            <a:ext cx="10918334" cy="4524315"/>
          </a:xfrm>
          <a:prstGeom prst="rect">
            <a:avLst/>
          </a:prstGeom>
          <a:noFill/>
        </p:spPr>
        <p:txBody>
          <a:bodyPr wrap="square">
            <a:spAutoFit/>
          </a:bodyPr>
          <a:lstStyle/>
          <a:p>
            <a:r>
              <a:rPr lang="en-GB" dirty="0"/>
              <a:t>GOV.UK (2024). </a:t>
            </a:r>
            <a:r>
              <a:rPr lang="en-GB" i="1" dirty="0"/>
              <a:t>UKHSA data dashboard</a:t>
            </a:r>
            <a:r>
              <a:rPr lang="en-GB" dirty="0"/>
              <a:t>. [online] </a:t>
            </a:r>
            <a:r>
              <a:rPr lang="en-GB" dirty="0" err="1"/>
              <a:t>ukhsa-dashboard.data.gov.uk</a:t>
            </a:r>
            <a:r>
              <a:rPr lang="en-GB" dirty="0"/>
              <a:t>. Available at: https://</a:t>
            </a:r>
            <a:r>
              <a:rPr lang="en-GB" dirty="0" err="1"/>
              <a:t>ukhsa-dashboard.data.gov.uk</a:t>
            </a:r>
            <a:r>
              <a:rPr lang="en-GB" dirty="0"/>
              <a:t>/ [Accessed 15 Aug. 2025].</a:t>
            </a:r>
          </a:p>
          <a:p>
            <a:endParaRPr lang="en-GB" sz="2400" dirty="0"/>
          </a:p>
          <a:p>
            <a:r>
              <a:rPr lang="en-GB" dirty="0"/>
              <a:t>Hurst, N. (2013). </a:t>
            </a:r>
            <a:r>
              <a:rPr lang="en-GB" i="1" dirty="0"/>
              <a:t>‘Design of the Year’ is UK government’s data website, proving aesthetics aren’t everything</a:t>
            </a:r>
            <a:r>
              <a:rPr lang="en-GB" dirty="0"/>
              <a:t>. [online] WIRED. Available at: https://</a:t>
            </a:r>
            <a:r>
              <a:rPr lang="en-GB" dirty="0" err="1"/>
              <a:t>www.wired.com</a:t>
            </a:r>
            <a:r>
              <a:rPr lang="en-GB" dirty="0"/>
              <a:t>/story/design-of-the-year/ [Accessed 15 Aug. 2025].</a:t>
            </a:r>
          </a:p>
          <a:p>
            <a:endParaRPr lang="en-GB" sz="2400" dirty="0"/>
          </a:p>
          <a:p>
            <a:r>
              <a:rPr lang="en-GB" dirty="0" err="1"/>
              <a:t>Nationalarchives.gov.uk</a:t>
            </a:r>
            <a:r>
              <a:rPr lang="en-GB" dirty="0"/>
              <a:t>. (2021). </a:t>
            </a:r>
            <a:r>
              <a:rPr lang="en-GB" i="1" dirty="0"/>
              <a:t>UK Government Web Archive</a:t>
            </a:r>
            <a:r>
              <a:rPr lang="en-GB" dirty="0"/>
              <a:t>. [online] Available at: https://</a:t>
            </a:r>
            <a:r>
              <a:rPr lang="en-GB" dirty="0" err="1"/>
              <a:t>webarchive.nationalarchives.gov.uk</a:t>
            </a:r>
            <a:r>
              <a:rPr lang="en-GB" dirty="0"/>
              <a:t>/</a:t>
            </a:r>
            <a:r>
              <a:rPr lang="en-GB" dirty="0" err="1"/>
              <a:t>ukgwa</a:t>
            </a:r>
            <a:r>
              <a:rPr lang="en-GB" dirty="0"/>
              <a:t>/20210315085020/https://</a:t>
            </a:r>
            <a:r>
              <a:rPr lang="en-GB" dirty="0" err="1"/>
              <a:t>www.gov.uk</a:t>
            </a:r>
            <a:r>
              <a:rPr lang="en-GB" dirty="0"/>
              <a:t>/performance/</a:t>
            </a:r>
            <a:r>
              <a:rPr lang="en-GB" dirty="0" err="1"/>
              <a:t>defra</a:t>
            </a:r>
            <a:r>
              <a:rPr lang="en-GB" dirty="0"/>
              <a:t>-cattle-tracing-system-movements [Accessed 15 Aug. 2025].</a:t>
            </a:r>
          </a:p>
          <a:p>
            <a:endParaRPr lang="en-GB" dirty="0"/>
          </a:p>
          <a:p>
            <a:r>
              <a:rPr lang="en-GB" dirty="0"/>
              <a:t>Nielsen, J. (2001). </a:t>
            </a:r>
            <a:r>
              <a:rPr lang="en-GB" i="1" dirty="0"/>
              <a:t>First Rule of Usability? Don’t Listen to Users</a:t>
            </a:r>
            <a:r>
              <a:rPr lang="en-GB" dirty="0"/>
              <a:t>. [online] Nielsen Norman Group. Available at: https://</a:t>
            </a:r>
            <a:r>
              <a:rPr lang="en-GB" dirty="0" err="1"/>
              <a:t>www.nngroup.com</a:t>
            </a:r>
            <a:r>
              <a:rPr lang="en-GB" dirty="0"/>
              <a:t>/articles/first-rule-of-usability-</a:t>
            </a:r>
            <a:r>
              <a:rPr lang="en-GB" dirty="0" err="1"/>
              <a:t>dont</a:t>
            </a:r>
            <a:r>
              <a:rPr lang="en-GB" dirty="0"/>
              <a:t>-listen-to-users/ [Accessed 15 Aug. 2025].</a:t>
            </a:r>
          </a:p>
          <a:p>
            <a:endParaRPr lang="en-GB" dirty="0"/>
          </a:p>
          <a:p>
            <a:endParaRPr lang="en-GB" sz="2400" dirty="0"/>
          </a:p>
        </p:txBody>
      </p:sp>
    </p:spTree>
    <p:extLst>
      <p:ext uri="{BB962C8B-B14F-4D97-AF65-F5344CB8AC3E}">
        <p14:creationId xmlns:p14="http://schemas.microsoft.com/office/powerpoint/2010/main" val="4175604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D7202-466F-EC83-0280-D974941F022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8B87BBF-7709-F435-7C36-40B526D653D7}"/>
              </a:ext>
            </a:extLst>
          </p:cNvPr>
          <p:cNvSpPr txBox="1"/>
          <p:nvPr/>
        </p:nvSpPr>
        <p:spPr>
          <a:xfrm>
            <a:off x="664066" y="850213"/>
            <a:ext cx="4992800" cy="646331"/>
          </a:xfrm>
          <a:prstGeom prst="rect">
            <a:avLst/>
          </a:prstGeom>
          <a:noFill/>
        </p:spPr>
        <p:txBody>
          <a:bodyPr wrap="square">
            <a:spAutoFit/>
          </a:bodyPr>
          <a:lstStyle/>
          <a:p>
            <a:pPr lvl="0"/>
            <a:r>
              <a:rPr lang="en-GB" sz="3600" b="1" dirty="0">
                <a:solidFill>
                  <a:schemeClr val="accent2">
                    <a:lumMod val="75000"/>
                  </a:schemeClr>
                </a:solidFill>
                <a:latin typeface="Arial" panose="020B0604020202020204" pitchFamily="34" charset="0"/>
                <a:ea typeface="Calibri" panose="020F0502020204030204" pitchFamily="34" charset="0"/>
                <a:cs typeface="Times New Roman" panose="02020603050405020304" pitchFamily="18" charset="0"/>
              </a:rPr>
              <a:t>PROJECT PLAN</a:t>
            </a:r>
            <a:endParaRPr lang="en-GB" sz="4000" b="1"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77980C3-EF04-C995-DBBA-4D60C9C0A537}"/>
              </a:ext>
            </a:extLst>
          </p:cNvPr>
          <p:cNvSpPr txBox="1"/>
          <p:nvPr/>
        </p:nvSpPr>
        <p:spPr>
          <a:xfrm>
            <a:off x="664066" y="1701551"/>
            <a:ext cx="10918334" cy="4524315"/>
          </a:xfrm>
          <a:prstGeom prst="rect">
            <a:avLst/>
          </a:prstGeom>
          <a:noFill/>
        </p:spPr>
        <p:txBody>
          <a:bodyPr wrap="square">
            <a:spAutoFit/>
          </a:bodyPr>
          <a:lstStyle/>
          <a:p>
            <a:pPr marL="342900" indent="-342900">
              <a:buFontTx/>
              <a:buChar char="-"/>
            </a:pPr>
            <a:r>
              <a:rPr lang="en-GB" sz="2400" dirty="0"/>
              <a:t>Analyse existing data</a:t>
            </a:r>
          </a:p>
          <a:p>
            <a:pPr marL="342900" indent="-342900">
              <a:buFontTx/>
              <a:buChar char="-"/>
            </a:pPr>
            <a:r>
              <a:rPr lang="en-GB" sz="2400" dirty="0"/>
              <a:t>Observe discovery research</a:t>
            </a:r>
          </a:p>
          <a:p>
            <a:pPr marL="342900" indent="-342900">
              <a:buFontTx/>
              <a:buChar char="-"/>
            </a:pPr>
            <a:r>
              <a:rPr lang="en-GB" sz="2400" dirty="0"/>
              <a:t>Produce initial designs and get feedback from the team</a:t>
            </a:r>
          </a:p>
          <a:p>
            <a:pPr marL="342900" indent="-342900">
              <a:buFontTx/>
              <a:buChar char="-"/>
            </a:pPr>
            <a:r>
              <a:rPr lang="en-GB" sz="2400" dirty="0"/>
              <a:t>Use feedback to refine designs ready for AB testing with users</a:t>
            </a:r>
          </a:p>
          <a:p>
            <a:pPr marL="342900" indent="-342900">
              <a:buFontTx/>
              <a:buChar char="-"/>
            </a:pPr>
            <a:r>
              <a:rPr lang="en-GB" sz="2400" dirty="0"/>
              <a:t>Check designs again with team and stakeholders to make sure business needs are met, and there are no tech constraints</a:t>
            </a:r>
          </a:p>
          <a:p>
            <a:pPr marL="342900" indent="-342900">
              <a:buFontTx/>
              <a:buChar char="-"/>
            </a:pPr>
            <a:r>
              <a:rPr lang="en-GB" sz="2400" dirty="0"/>
              <a:t>Attend user research and assist with analysis</a:t>
            </a:r>
          </a:p>
          <a:p>
            <a:pPr marL="342900" indent="-342900">
              <a:buFontTx/>
              <a:buChar char="-"/>
            </a:pPr>
            <a:r>
              <a:rPr lang="en-GB" sz="2400" dirty="0"/>
              <a:t>Using the feedback produce final designs inc. a future visualisation</a:t>
            </a:r>
          </a:p>
          <a:p>
            <a:pPr marL="342900" indent="-342900">
              <a:buFontTx/>
              <a:buChar char="-"/>
            </a:pPr>
            <a:r>
              <a:rPr lang="en-GB" sz="2400" dirty="0"/>
              <a:t>Share final production ready designs with stakeholders and handover to the developers.</a:t>
            </a:r>
          </a:p>
          <a:p>
            <a:pPr marL="342900" indent="-342900">
              <a:buFontTx/>
              <a:buChar char="-"/>
            </a:pPr>
            <a:r>
              <a:rPr lang="en-GB" sz="2400" dirty="0"/>
              <a:t>Document and annotate each step of the process in this portfolio</a:t>
            </a:r>
          </a:p>
          <a:p>
            <a:pPr marL="342900" indent="-342900">
              <a:buFontTx/>
              <a:buChar char="-"/>
            </a:pPr>
            <a:endParaRPr lang="en-GB" sz="2400" dirty="0"/>
          </a:p>
        </p:txBody>
      </p:sp>
    </p:spTree>
    <p:extLst>
      <p:ext uri="{BB962C8B-B14F-4D97-AF65-F5344CB8AC3E}">
        <p14:creationId xmlns:p14="http://schemas.microsoft.com/office/powerpoint/2010/main" val="3020916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79C47-F0A4-F58D-8B92-087568EB39E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3F6B3B6-5651-9871-1C2F-0089EB018F01}"/>
              </a:ext>
            </a:extLst>
          </p:cNvPr>
          <p:cNvSpPr txBox="1"/>
          <p:nvPr/>
        </p:nvSpPr>
        <p:spPr>
          <a:xfrm>
            <a:off x="664066" y="2228671"/>
            <a:ext cx="4862120" cy="3416320"/>
          </a:xfrm>
          <a:prstGeom prst="rect">
            <a:avLst/>
          </a:prstGeom>
          <a:noFill/>
        </p:spPr>
        <p:txBody>
          <a:bodyPr wrap="square">
            <a:spAutoFit/>
          </a:bodyPr>
          <a:lstStyle/>
          <a:p>
            <a:r>
              <a:rPr lang="en-GB" sz="2400" dirty="0"/>
              <a:t>In a typical month, the organisation logs over half a million avoidable errors from submitted applications. </a:t>
            </a:r>
          </a:p>
          <a:p>
            <a:r>
              <a:rPr lang="en-GB" sz="2400" dirty="0"/>
              <a:t>This not only costs the organisation a huge amount of money, but it also adds on time to processing applications resulting in a large backlog.</a:t>
            </a:r>
          </a:p>
        </p:txBody>
      </p:sp>
      <p:sp>
        <p:nvSpPr>
          <p:cNvPr id="12" name="TextBox 11">
            <a:extLst>
              <a:ext uri="{FF2B5EF4-FFF2-40B4-BE49-F238E27FC236}">
                <a16:creationId xmlns:a16="http://schemas.microsoft.com/office/drawing/2014/main" id="{A331C909-403D-1D62-B740-3C20ED04BE92}"/>
              </a:ext>
            </a:extLst>
          </p:cNvPr>
          <p:cNvSpPr txBox="1"/>
          <p:nvPr/>
        </p:nvSpPr>
        <p:spPr>
          <a:xfrm>
            <a:off x="664066" y="1424820"/>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EXISTING DATA</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graph showing numbers and a number of people&#10;&#10;AI-generated content may be incorrect.">
            <a:extLst>
              <a:ext uri="{FF2B5EF4-FFF2-40B4-BE49-F238E27FC236}">
                <a16:creationId xmlns:a16="http://schemas.microsoft.com/office/drawing/2014/main" id="{2DCB5EA0-6287-4673-3786-E730BA7E4BDB}"/>
              </a:ext>
            </a:extLst>
          </p:cNvPr>
          <p:cNvPicPr>
            <a:picLocks noChangeAspect="1"/>
          </p:cNvPicPr>
          <p:nvPr/>
        </p:nvPicPr>
        <p:blipFill>
          <a:blip r:embed="rId2"/>
          <a:stretch>
            <a:fillRect/>
          </a:stretch>
        </p:blipFill>
        <p:spPr>
          <a:xfrm>
            <a:off x="5526186" y="1424820"/>
            <a:ext cx="6056214" cy="4008359"/>
          </a:xfrm>
          <a:prstGeom prst="rect">
            <a:avLst/>
          </a:prstGeom>
        </p:spPr>
      </p:pic>
    </p:spTree>
    <p:extLst>
      <p:ext uri="{BB962C8B-B14F-4D97-AF65-F5344CB8AC3E}">
        <p14:creationId xmlns:p14="http://schemas.microsoft.com/office/powerpoint/2010/main" val="55190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AC96F-D0EC-1F04-C586-127CDCDD0B1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6CA2909-1201-52F8-B7AC-D280D99BF20B}"/>
              </a:ext>
            </a:extLst>
          </p:cNvPr>
          <p:cNvSpPr txBox="1"/>
          <p:nvPr/>
        </p:nvSpPr>
        <p:spPr>
          <a:xfrm>
            <a:off x="664066" y="2084876"/>
            <a:ext cx="10918334" cy="3416320"/>
          </a:xfrm>
          <a:prstGeom prst="rect">
            <a:avLst/>
          </a:prstGeom>
          <a:noFill/>
        </p:spPr>
        <p:txBody>
          <a:bodyPr wrap="square">
            <a:spAutoFit/>
          </a:bodyPr>
          <a:lstStyle/>
          <a:p>
            <a:r>
              <a:rPr lang="en-GB" sz="2400" dirty="0"/>
              <a:t>UX design should be informed and driven by identified user needs, but this isn’t always the case and ‘Good design must be capable of solving problems for both the user and the business’ (Buckley, 2018). </a:t>
            </a:r>
          </a:p>
          <a:p>
            <a:endParaRPr lang="en-GB" sz="2400" dirty="0"/>
          </a:p>
          <a:p>
            <a:r>
              <a:rPr lang="en-GB" sz="2400" dirty="0"/>
              <a:t>As the data indicates, the original driver behind this brief comes from the business’ need to reduce avoidable application errors, therefore, reducing the caseworker load of managing and sending requisitions and ultimately reducing the backlog of applications.</a:t>
            </a:r>
          </a:p>
          <a:p>
            <a:endParaRPr lang="en-GB" sz="2400" dirty="0"/>
          </a:p>
        </p:txBody>
      </p:sp>
      <p:sp>
        <p:nvSpPr>
          <p:cNvPr id="12" name="TextBox 11">
            <a:extLst>
              <a:ext uri="{FF2B5EF4-FFF2-40B4-BE49-F238E27FC236}">
                <a16:creationId xmlns:a16="http://schemas.microsoft.com/office/drawing/2014/main" id="{A3E6D918-41DF-F8B7-5E1A-39CD87F5FAA9}"/>
              </a:ext>
            </a:extLst>
          </p:cNvPr>
          <p:cNvSpPr txBox="1"/>
          <p:nvPr/>
        </p:nvSpPr>
        <p:spPr>
          <a:xfrm>
            <a:off x="664066" y="1256060"/>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BUSINESS NEED</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9025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8D505-3263-245E-862C-08D5B6DB43E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A244CA6-6874-FF4D-C450-339B1AFD580B}"/>
              </a:ext>
            </a:extLst>
          </p:cNvPr>
          <p:cNvSpPr txBox="1"/>
          <p:nvPr/>
        </p:nvSpPr>
        <p:spPr>
          <a:xfrm>
            <a:off x="661608" y="2135248"/>
            <a:ext cx="5431934" cy="3785652"/>
          </a:xfrm>
          <a:prstGeom prst="rect">
            <a:avLst/>
          </a:prstGeom>
          <a:noFill/>
        </p:spPr>
        <p:txBody>
          <a:bodyPr wrap="square">
            <a:spAutoFit/>
          </a:bodyPr>
          <a:lstStyle/>
          <a:p>
            <a:r>
              <a:rPr lang="en-GB" sz="2400" dirty="0"/>
              <a:t>There are, however, mutual benefits to reducing application errors. Avoidable requisitions cost conveyancers, </a:t>
            </a:r>
            <a:r>
              <a:rPr lang="en-GB" sz="2400" dirty="0">
                <a:latin typeface="Arial" panose="020B0604020202020204" pitchFamily="34" charset="0"/>
                <a:cs typeface="Arial" panose="020B0604020202020204" pitchFamily="34" charset="0"/>
              </a:rPr>
              <a:t>‘</a:t>
            </a:r>
            <a:r>
              <a:rPr lang="en-GB" sz="2400" dirty="0">
                <a:solidFill>
                  <a:srgbClr val="0B0C0C"/>
                </a:solidFill>
                <a:latin typeface="Arial" panose="020B0604020202020204" pitchFamily="34" charset="0"/>
                <a:cs typeface="Arial" panose="020B0604020202020204" pitchFamily="34" charset="0"/>
              </a:rPr>
              <a:t>between £5 for each “avoidable” clerical error and £30 for issues that involve chasing third parties’ (Bowles, 2024). Therefore, reducing errors could save customers money as well as boost their reputation for speed of service with their clients. </a:t>
            </a:r>
            <a:endParaRPr lang="en-GB" sz="24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BBA4958-B7AA-FA0B-1F37-193045D1A8A7}"/>
              </a:ext>
            </a:extLst>
          </p:cNvPr>
          <p:cNvSpPr txBox="1"/>
          <p:nvPr/>
        </p:nvSpPr>
        <p:spPr>
          <a:xfrm>
            <a:off x="661608" y="1306432"/>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USER NEED</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graph of different colored bars&#10;&#10;AI-generated content may be incorrect.">
            <a:extLst>
              <a:ext uri="{FF2B5EF4-FFF2-40B4-BE49-F238E27FC236}">
                <a16:creationId xmlns:a16="http://schemas.microsoft.com/office/drawing/2014/main" id="{8504EE54-F842-8AB1-0F1F-F28D6DF30C3D}"/>
              </a:ext>
            </a:extLst>
          </p:cNvPr>
          <p:cNvPicPr>
            <a:picLocks noChangeAspect="1"/>
          </p:cNvPicPr>
          <p:nvPr/>
        </p:nvPicPr>
        <p:blipFill>
          <a:blip r:embed="rId2"/>
          <a:stretch>
            <a:fillRect/>
          </a:stretch>
        </p:blipFill>
        <p:spPr>
          <a:xfrm>
            <a:off x="6096000" y="1432604"/>
            <a:ext cx="5955836" cy="3992792"/>
          </a:xfrm>
          <a:prstGeom prst="rect">
            <a:avLst/>
          </a:prstGeom>
        </p:spPr>
      </p:pic>
    </p:spTree>
    <p:extLst>
      <p:ext uri="{BB962C8B-B14F-4D97-AF65-F5344CB8AC3E}">
        <p14:creationId xmlns:p14="http://schemas.microsoft.com/office/powerpoint/2010/main" val="214485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9A921-31AD-5E9F-519B-922D8EAE3E5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EB89FD-F97C-6F0F-3B02-346526E44205}"/>
              </a:ext>
            </a:extLst>
          </p:cNvPr>
          <p:cNvSpPr txBox="1"/>
          <p:nvPr/>
        </p:nvSpPr>
        <p:spPr>
          <a:xfrm>
            <a:off x="666863" y="1487656"/>
            <a:ext cx="10849640" cy="1200329"/>
          </a:xfrm>
          <a:prstGeom prst="rect">
            <a:avLst/>
          </a:prstGeom>
          <a:noFill/>
        </p:spPr>
        <p:txBody>
          <a:bodyPr wrap="square">
            <a:spAutoFit/>
          </a:bodyPr>
          <a:lstStyle/>
          <a:p>
            <a:r>
              <a:rPr lang="en-GB" sz="2400" dirty="0"/>
              <a:t>Discovery research was conducted to learn about our users understanding of avoidable requisitions, and their current use of available training resources. Here were the key findings I observed and helped analyse in a mural board:</a:t>
            </a:r>
          </a:p>
        </p:txBody>
      </p:sp>
      <p:sp>
        <p:nvSpPr>
          <p:cNvPr id="12" name="TextBox 11">
            <a:extLst>
              <a:ext uri="{FF2B5EF4-FFF2-40B4-BE49-F238E27FC236}">
                <a16:creationId xmlns:a16="http://schemas.microsoft.com/office/drawing/2014/main" id="{612B019D-76EB-F3F8-6B25-BC92A0EBED62}"/>
              </a:ext>
            </a:extLst>
          </p:cNvPr>
          <p:cNvSpPr txBox="1"/>
          <p:nvPr/>
        </p:nvSpPr>
        <p:spPr>
          <a:xfrm>
            <a:off x="652636" y="753089"/>
            <a:ext cx="10297848" cy="646331"/>
          </a:xfrm>
          <a:prstGeom prst="rect">
            <a:avLst/>
          </a:prstGeom>
          <a:noFill/>
        </p:spPr>
        <p:txBody>
          <a:bodyPr wrap="square">
            <a:spAutoFit/>
          </a:bodyPr>
          <a:lstStyle/>
          <a:p>
            <a:pPr lvl="0"/>
            <a:r>
              <a:rPr lang="en-GB" sz="3600" b="1" dirty="0">
                <a:solidFill>
                  <a:srgbClr val="789903"/>
                </a:solidFill>
                <a:latin typeface="Arial" panose="020B0604020202020204" pitchFamily="34" charset="0"/>
                <a:ea typeface="Calibri" panose="020F0502020204030204" pitchFamily="34" charset="0"/>
                <a:cs typeface="Times New Roman" panose="02020603050405020304" pitchFamily="18" charset="0"/>
              </a:rPr>
              <a:t>DISCOVERY RESEARCH</a:t>
            </a:r>
            <a:endParaRPr lang="en-GB" sz="4000" b="1" dirty="0">
              <a:solidFill>
                <a:srgbClr val="789903"/>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yellow card with black text&#10;&#10;AI-generated content may be incorrect.">
            <a:extLst>
              <a:ext uri="{FF2B5EF4-FFF2-40B4-BE49-F238E27FC236}">
                <a16:creationId xmlns:a16="http://schemas.microsoft.com/office/drawing/2014/main" id="{9B37B007-4ADB-3276-0E94-C73162FBFB05}"/>
              </a:ext>
            </a:extLst>
          </p:cNvPr>
          <p:cNvPicPr>
            <a:picLocks noChangeAspect="1"/>
          </p:cNvPicPr>
          <p:nvPr/>
        </p:nvPicPr>
        <p:blipFill>
          <a:blip r:embed="rId2"/>
          <a:srcRect l="5157" t="9980" r="5347" b="11709"/>
          <a:stretch>
            <a:fillRect/>
          </a:stretch>
        </p:blipFill>
        <p:spPr>
          <a:xfrm>
            <a:off x="3430977" y="2776221"/>
            <a:ext cx="2603706" cy="1498600"/>
          </a:xfrm>
          <a:prstGeom prst="rect">
            <a:avLst/>
          </a:prstGeom>
        </p:spPr>
      </p:pic>
      <p:pic>
        <p:nvPicPr>
          <p:cNvPr id="8" name="Picture 7" descr="A yellow rectangles with black text&#10;&#10;AI-generated content may be incorrect.">
            <a:extLst>
              <a:ext uri="{FF2B5EF4-FFF2-40B4-BE49-F238E27FC236}">
                <a16:creationId xmlns:a16="http://schemas.microsoft.com/office/drawing/2014/main" id="{163DE8B0-3944-CC22-7FCF-C510B82C757F}"/>
              </a:ext>
            </a:extLst>
          </p:cNvPr>
          <p:cNvPicPr>
            <a:picLocks noChangeAspect="1"/>
          </p:cNvPicPr>
          <p:nvPr/>
        </p:nvPicPr>
        <p:blipFill>
          <a:blip r:embed="rId3"/>
          <a:srcRect l="1606" t="6690" r="77004" b="55414"/>
          <a:stretch>
            <a:fillRect/>
          </a:stretch>
        </p:blipFill>
        <p:spPr>
          <a:xfrm>
            <a:off x="659750" y="2776221"/>
            <a:ext cx="2671282" cy="1498600"/>
          </a:xfrm>
          <a:prstGeom prst="rect">
            <a:avLst/>
          </a:prstGeom>
        </p:spPr>
      </p:pic>
      <p:pic>
        <p:nvPicPr>
          <p:cNvPr id="10" name="Picture 9" descr="A yellow rectangles with black text&#10;&#10;AI-generated content may be incorrect.">
            <a:extLst>
              <a:ext uri="{FF2B5EF4-FFF2-40B4-BE49-F238E27FC236}">
                <a16:creationId xmlns:a16="http://schemas.microsoft.com/office/drawing/2014/main" id="{C25A9D8A-919F-DF10-99E8-5774FF418210}"/>
              </a:ext>
            </a:extLst>
          </p:cNvPr>
          <p:cNvPicPr>
            <a:picLocks noChangeAspect="1"/>
          </p:cNvPicPr>
          <p:nvPr/>
        </p:nvPicPr>
        <p:blipFill>
          <a:blip r:embed="rId3"/>
          <a:srcRect l="75854" t="6045" r="2258" b="55432"/>
          <a:stretch>
            <a:fillRect/>
          </a:stretch>
        </p:blipFill>
        <p:spPr>
          <a:xfrm>
            <a:off x="8905856" y="2776221"/>
            <a:ext cx="2610647" cy="1498600"/>
          </a:xfrm>
          <a:prstGeom prst="rect">
            <a:avLst/>
          </a:prstGeom>
        </p:spPr>
      </p:pic>
      <p:pic>
        <p:nvPicPr>
          <p:cNvPr id="13" name="Picture 12" descr="A yellow rectangles with black text&#10;&#10;AI-generated content may be incorrect.">
            <a:extLst>
              <a:ext uri="{FF2B5EF4-FFF2-40B4-BE49-F238E27FC236}">
                <a16:creationId xmlns:a16="http://schemas.microsoft.com/office/drawing/2014/main" id="{4A6DA51A-4754-D9A3-D4D6-19FD62A55C58}"/>
              </a:ext>
            </a:extLst>
          </p:cNvPr>
          <p:cNvPicPr>
            <a:picLocks noChangeAspect="1"/>
          </p:cNvPicPr>
          <p:nvPr/>
        </p:nvPicPr>
        <p:blipFill>
          <a:blip r:embed="rId3"/>
          <a:srcRect l="75688" t="53647" r="2424" b="7829"/>
          <a:stretch>
            <a:fillRect/>
          </a:stretch>
        </p:blipFill>
        <p:spPr>
          <a:xfrm>
            <a:off x="6134628" y="2776221"/>
            <a:ext cx="2671282" cy="1498600"/>
          </a:xfrm>
          <a:prstGeom prst="rect">
            <a:avLst/>
          </a:prstGeom>
        </p:spPr>
      </p:pic>
      <p:sp>
        <p:nvSpPr>
          <p:cNvPr id="21" name="TextBox 20">
            <a:extLst>
              <a:ext uri="{FF2B5EF4-FFF2-40B4-BE49-F238E27FC236}">
                <a16:creationId xmlns:a16="http://schemas.microsoft.com/office/drawing/2014/main" id="{4A7F369B-A6BE-58AD-B641-C28714B88711}"/>
              </a:ext>
            </a:extLst>
          </p:cNvPr>
          <p:cNvSpPr txBox="1"/>
          <p:nvPr/>
        </p:nvSpPr>
        <p:spPr>
          <a:xfrm>
            <a:off x="652636" y="5198537"/>
            <a:ext cx="5431934" cy="830997"/>
          </a:xfrm>
          <a:prstGeom prst="rect">
            <a:avLst/>
          </a:prstGeom>
          <a:noFill/>
        </p:spPr>
        <p:txBody>
          <a:bodyPr wrap="square">
            <a:spAutoFit/>
          </a:bodyPr>
          <a:lstStyle/>
          <a:p>
            <a:r>
              <a:rPr lang="en-GB" sz="2400" dirty="0"/>
              <a:t>2. Many users did not know about HM Land Registry’s online training hub.</a:t>
            </a:r>
          </a:p>
        </p:txBody>
      </p:sp>
      <p:pic>
        <p:nvPicPr>
          <p:cNvPr id="22" name="Picture 21" descr="A screenshot of a computer&#10;&#10;AI-generated content may be incorrect.">
            <a:extLst>
              <a:ext uri="{FF2B5EF4-FFF2-40B4-BE49-F238E27FC236}">
                <a16:creationId xmlns:a16="http://schemas.microsoft.com/office/drawing/2014/main" id="{50BFB1B3-F7E8-CAF4-3C02-83883B0BE267}"/>
              </a:ext>
            </a:extLst>
          </p:cNvPr>
          <p:cNvPicPr>
            <a:picLocks noChangeAspect="1"/>
          </p:cNvPicPr>
          <p:nvPr/>
        </p:nvPicPr>
        <p:blipFill>
          <a:blip r:embed="rId4"/>
          <a:srcRect l="36063" t="70106" r="35445" b="3890"/>
          <a:stretch>
            <a:fillRect/>
          </a:stretch>
        </p:blipFill>
        <p:spPr>
          <a:xfrm>
            <a:off x="8905856" y="4530934"/>
            <a:ext cx="2610647" cy="1498600"/>
          </a:xfrm>
          <a:prstGeom prst="rect">
            <a:avLst/>
          </a:prstGeom>
        </p:spPr>
      </p:pic>
      <p:pic>
        <p:nvPicPr>
          <p:cNvPr id="24" name="Picture 23" descr="A screenshot of a computer&#10;&#10;AI-generated content may be incorrect.">
            <a:extLst>
              <a:ext uri="{FF2B5EF4-FFF2-40B4-BE49-F238E27FC236}">
                <a16:creationId xmlns:a16="http://schemas.microsoft.com/office/drawing/2014/main" id="{331EA35F-4898-0304-C7E9-A42E0D8CFD65}"/>
              </a:ext>
            </a:extLst>
          </p:cNvPr>
          <p:cNvPicPr>
            <a:picLocks noChangeAspect="1"/>
          </p:cNvPicPr>
          <p:nvPr/>
        </p:nvPicPr>
        <p:blipFill>
          <a:blip r:embed="rId4"/>
          <a:srcRect l="35756" t="35734" r="35200" b="36170"/>
          <a:stretch>
            <a:fillRect/>
          </a:stretch>
        </p:blipFill>
        <p:spPr>
          <a:xfrm>
            <a:off x="6134628" y="4530934"/>
            <a:ext cx="2671282" cy="1498600"/>
          </a:xfrm>
          <a:prstGeom prst="rect">
            <a:avLst/>
          </a:prstGeom>
        </p:spPr>
      </p:pic>
      <p:sp>
        <p:nvSpPr>
          <p:cNvPr id="2" name="TextBox 1">
            <a:extLst>
              <a:ext uri="{FF2B5EF4-FFF2-40B4-BE49-F238E27FC236}">
                <a16:creationId xmlns:a16="http://schemas.microsoft.com/office/drawing/2014/main" id="{07BCBBAF-9B97-CE04-6089-AB911D26F30C}"/>
              </a:ext>
            </a:extLst>
          </p:cNvPr>
          <p:cNvSpPr txBox="1"/>
          <p:nvPr/>
        </p:nvSpPr>
        <p:spPr>
          <a:xfrm>
            <a:off x="666863" y="4363057"/>
            <a:ext cx="5431934" cy="830997"/>
          </a:xfrm>
          <a:prstGeom prst="rect">
            <a:avLst/>
          </a:prstGeom>
          <a:noFill/>
        </p:spPr>
        <p:txBody>
          <a:bodyPr wrap="square">
            <a:spAutoFit/>
          </a:bodyPr>
          <a:lstStyle/>
          <a:p>
            <a:r>
              <a:rPr lang="en-GB" sz="2400" dirty="0"/>
              <a:t>1. Customers are keen to see this data and receive targeted training.</a:t>
            </a:r>
          </a:p>
        </p:txBody>
      </p:sp>
    </p:spTree>
    <p:extLst>
      <p:ext uri="{BB962C8B-B14F-4D97-AF65-F5344CB8AC3E}">
        <p14:creationId xmlns:p14="http://schemas.microsoft.com/office/powerpoint/2010/main" val="7595872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48296</TotalTime>
  <Words>4954</Words>
  <Application>Microsoft Macintosh PowerPoint</Application>
  <PresentationFormat>Widescreen</PresentationFormat>
  <Paragraphs>246</Paragraphs>
  <Slides>48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Arial</vt:lpstr>
      <vt:lpstr>Calibri</vt:lpstr>
      <vt:lpstr>Office Theme</vt:lpstr>
      <vt:lpstr>Avoidable Error Data and Recommended Training for Submitting Applications to HM Land Registry.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Grace Buttall (s2156012)</dc:creator>
  <cp:lastModifiedBy>Grace Buttall (s2156012)</cp:lastModifiedBy>
  <cp:revision>48</cp:revision>
  <dcterms:created xsi:type="dcterms:W3CDTF">2023-10-20T14:24:17Z</dcterms:created>
  <dcterms:modified xsi:type="dcterms:W3CDTF">2025-08-15T21:07:51Z</dcterms:modified>
</cp:coreProperties>
</file>